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1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62" r:id="rId3"/>
    <p:sldId id="263" r:id="rId4"/>
    <p:sldId id="279" r:id="rId5"/>
    <p:sldId id="274" r:id="rId6"/>
    <p:sldId id="280" r:id="rId7"/>
    <p:sldId id="260" r:id="rId8"/>
    <p:sldId id="259" r:id="rId9"/>
    <p:sldId id="275" r:id="rId10"/>
    <p:sldId id="271" r:id="rId11"/>
    <p:sldId id="277" r:id="rId12"/>
    <p:sldId id="261" r:id="rId13"/>
    <p:sldId id="278" r:id="rId14"/>
    <p:sldId id="268" r:id="rId15"/>
    <p:sldId id="273" r:id="rId16"/>
    <p:sldId id="272" r:id="rId1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FBAC5E-ECBF-E7A0-D0BF-6ED9509DA8F7}" v="338" dt="2026-04-23T20:02:13.460"/>
    <p1510:client id="{945F655B-5ECE-F522-0D71-2C2048A0CFD2}" v="4" dt="2026-04-23T20:37:37.937"/>
    <p1510:client id="{9AFFFD4F-294E-594B-65AC-13CEA74C61CF}" v="4" dt="2026-04-22T19:23:23.434"/>
    <p1510:client id="{EB50BCAB-44D9-7405-2A59-09537F6FDB28}" v="494" dt="2026-04-22T19:18:07.0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84FEE95C0F786075/2.%20&#931;&#932;&#913;&#932;&#921;&#931;&#932;&#921;&#922;&#913;%20&#917;&#932;&#937;&#925;%20&#917;&#937;&#931;%2031%2003%20202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84FEE95C0F786075/2.%20&#931;&#932;&#913;&#932;&#921;&#931;&#932;&#921;&#922;&#913;%20&#917;&#932;&#937;&#925;%20&#917;&#937;&#931;%2031%2003%202026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84FEE95C0F786075/&#931;&#932;&#913;&#932;&#921;&#931;&#932;&#921;&#922;&#913;%20&#917;&#932;&#937;&#925;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84FEE95C0F786075/2.%20&#931;&#932;&#913;&#932;&#921;&#931;&#932;&#921;&#922;&#913;%20&#917;&#932;&#937;&#925;%20&#917;&#937;&#931;%2031%2003%202026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84FEE95C0F786075/&#913;&#925;&#920;&#929;&#937;&#928;&#921;&#925;&#917;&#931;%20&#913;&#928;&#937;&#923;&#917;&#921;&#917;&#931;_&#932;&#917;&#923;&#921;&#922;&#927;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84FEE95C0F786075/2.%20&#931;&#932;&#913;&#932;&#921;&#931;&#932;&#921;&#922;&#913;%20&#917;&#932;&#937;&#925;%20&#917;&#937;&#931;%2031%2003%202026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84FEE95C0F786075/&#913;&#925;&#920;&#929;&#937;&#928;&#921;&#925;&#917;&#931;%20&#913;&#928;&#937;&#923;&#917;&#921;&#917;&#931;_&#932;&#917;&#923;&#921;&#922;&#927;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84FEE95C0F786075/2.%20&#931;&#932;&#913;&#932;&#921;&#931;&#932;&#921;&#922;&#913;%20&#917;&#932;&#937;&#925;%20&#917;&#937;&#931;%2031%2003%20202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84FEE95C0F786075/&#913;&#925;&#920;&#929;&#937;&#928;&#921;&#925;&#917;&#931;%20&#913;&#928;&#937;&#923;&#917;&#921;&#917;&#931;_&#932;&#917;&#923;&#921;&#922;&#927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84FEE95C0F786075/2.%20&#931;&#932;&#913;&#932;&#921;&#931;&#932;&#921;&#922;&#913;%20&#917;&#932;&#937;&#925;%20&#917;&#937;&#931;%2031%2003%202026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84FEE95C0F786075/&#913;&#925;&#920;&#929;&#937;&#928;&#921;&#925;&#917;&#931;%20&#913;&#928;&#937;&#923;&#917;&#921;&#917;&#931;_&#932;&#917;&#923;&#921;&#922;&#927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84FEE95C0F786075/2.%20&#931;&#932;&#913;&#932;&#921;&#931;&#932;&#921;&#922;&#913;%20&#917;&#932;&#937;&#925;%20&#917;&#937;&#931;%2031%2003%202026.xlsx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1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84FEE95C0F786075/&#913;&#925;&#920;&#929;&#937;&#928;&#921;&#925;&#917;&#931;%20&#913;&#928;&#937;&#923;&#917;&#921;&#917;&#931;_&#932;&#917;&#923;&#921;&#922;&#927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84FEE95C0F786075/2.%20&#931;&#932;&#913;&#932;&#921;&#931;&#932;&#921;&#922;&#913;%20&#917;&#932;&#937;&#925;%20&#917;&#937;&#931;%2031%2003%202026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84FEE95C0F786075/&#913;&#925;&#920;&#929;&#937;&#928;&#921;&#925;&#917;&#931;%20&#913;&#928;&#937;&#923;&#917;&#921;&#917;&#931;_&#932;&#917;&#923;&#921;&#922;&#927;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l-GR" sz="2000" dirty="0"/>
              <a:t>1. Ανθρώπινες απώλειες στους χώρους εργασίας</a:t>
            </a:r>
            <a:br>
              <a:rPr lang="el-GR" sz="2000" dirty="0"/>
            </a:br>
            <a:r>
              <a:rPr lang="el-GR" sz="2000" dirty="0"/>
              <a:t> ανά έτος (ΟΣΕΤΕΕ)</a:t>
            </a:r>
          </a:p>
        </c:rich>
      </c:tx>
      <c:layout>
        <c:manualLayout>
          <c:xMode val="edge"/>
          <c:yMode val="edge"/>
          <c:x val="0.11563207524677714"/>
          <c:y val="5.55654565453336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Φύλλο1!$H$2</c:f>
              <c:strCache>
                <c:ptCount val="1"/>
                <c:pt idx="0">
                  <c:v>ΟΣΕΤΕΕ: ΑΝΘΡΩΠΙΝΕΣ ΑΠΩΛΕΙΕΣ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Φύλλο1!$G$3:$G$7</c:f>
              <c:strCach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 έως 31/03</c:v>
                </c:pt>
              </c:strCache>
            </c:strRef>
          </c:cat>
          <c:val>
            <c:numRef>
              <c:f>Φύλλο1!$H$3:$H$7</c:f>
              <c:numCache>
                <c:formatCode>General</c:formatCode>
                <c:ptCount val="5"/>
                <c:pt idx="0">
                  <c:v>104</c:v>
                </c:pt>
                <c:pt idx="1">
                  <c:v>179</c:v>
                </c:pt>
                <c:pt idx="2">
                  <c:v>149</c:v>
                </c:pt>
                <c:pt idx="3">
                  <c:v>201</c:v>
                </c:pt>
                <c:pt idx="4">
                  <c:v>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13A-4B86-B1C2-21FD7DC108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360504672"/>
        <c:axId val="360505064"/>
      </c:barChart>
      <c:catAx>
        <c:axId val="36050467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l-GR"/>
                  <a:t>Έτος 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rgbClr val="000000"/>
                  </a:solidFill>
                  <a:latin typeface="Arial"/>
                  <a:ea typeface="Arial"/>
                  <a:cs typeface="Arial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l-GR"/>
          </a:p>
        </c:txPr>
        <c:crossAx val="360505064"/>
        <c:crosses val="autoZero"/>
        <c:auto val="1"/>
        <c:lblAlgn val="ctr"/>
        <c:lblOffset val="100"/>
        <c:noMultiLvlLbl val="0"/>
      </c:catAx>
      <c:valAx>
        <c:axId val="360505064"/>
        <c:scaling>
          <c:orientation val="minMax"/>
          <c:max val="22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l-GR"/>
                  <a:t>Ανθρώπινες απώλειες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rgbClr val="000000"/>
                  </a:solidFill>
                  <a:latin typeface="Arial"/>
                  <a:ea typeface="Arial"/>
                  <a:cs typeface="Arial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l-GR"/>
          </a:p>
        </c:txPr>
        <c:crossAx val="360504672"/>
        <c:crosses val="autoZero"/>
        <c:crossBetween val="between"/>
        <c:majorUnit val="30"/>
        <c:min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l-GR" sz="2000" b="0" i="0" u="none" strike="noStrike" kern="1200" spc="0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10. Ανθρώπινες απώλειες στους χώρους εργασίας </a:t>
            </a:r>
            <a:br>
              <a:rPr lang="el-GR" sz="2000" b="0" i="0" u="none" strike="noStrike" kern="1200" spc="0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</a:br>
            <a:r>
              <a:rPr lang="el-GR" sz="2000" b="0" i="0" u="none" strike="noStrike" kern="1200" spc="0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ανά εθνικότητα (2026 έως 31/03)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l-G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Φύλλο1!$A$32</c:f>
              <c:strCache>
                <c:ptCount val="1"/>
                <c:pt idx="0">
                  <c:v>2026</c:v>
                </c:pt>
              </c:strCache>
            </c:strRef>
          </c:tx>
          <c:spPr>
            <a:ln>
              <a:solidFill>
                <a:srgbClr val="757171"/>
              </a:solidFill>
              <a:prstDash val="solid"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rgbClr val="757171"/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DA8-4E3E-9EA6-C39FF9BE34D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rgbClr val="757171"/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DA8-4E3E-9EA6-C39FF9BE34D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rgbClr val="757171"/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DA8-4E3E-9EA6-C39FF9BE34D9}"/>
              </c:ext>
            </c:extLst>
          </c:dPt>
          <c:dLbls>
            <c:dLbl>
              <c:idx val="0"/>
              <c:layout>
                <c:manualLayout>
                  <c:x val="-0.19226786402641333"/>
                  <c:y val="-0.24357080500365411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76% (28)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1DA8-4E3E-9EA6-C39FF9BE34D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6957745164794624"/>
                  <c:y val="0.20955722093992324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21% (8)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1DA8-4E3E-9EA6-C39FF9BE34D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30265129199315433"/>
                  <c:y val="9.973183132715125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3% (1)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1DA8-4E3E-9EA6-C39FF9BE34D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solidFill>
                  <a:srgbClr val="000000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Φύλλο1!$B$30:$D$30</c:f>
              <c:strCache>
                <c:ptCount val="3"/>
                <c:pt idx="0">
                  <c:v>ΕΛΛΗΝΕΣ</c:v>
                </c:pt>
                <c:pt idx="1">
                  <c:v>ΑΛΛΟΔΑΠΟΙ</c:v>
                </c:pt>
                <c:pt idx="2">
                  <c:v>ΔΕΝ ΑΝΑΦΕΡΕΤΑΙ</c:v>
                </c:pt>
              </c:strCache>
            </c:strRef>
          </c:cat>
          <c:val>
            <c:numRef>
              <c:f>Φύλλο1!$B$32:$D$32</c:f>
              <c:numCache>
                <c:formatCode>General</c:formatCode>
                <c:ptCount val="3"/>
                <c:pt idx="0">
                  <c:v>28</c:v>
                </c:pt>
                <c:pt idx="1">
                  <c:v>8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86D5-423F-A09B-72C5300E2B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el-GR" sz="2400" b="0" i="0" u="none" strike="noStrike" kern="1200" spc="0" baseline="0" dirty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l-GR" sz="2000" b="0" i="0" u="none" strike="noStrike" kern="1200" spc="0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11. Ανθρώπινες απώλειες στους χώρους εργασίας </a:t>
            </a:r>
            <a:br>
              <a:rPr lang="el-GR" sz="2000" b="0" i="0" u="none" strike="noStrike" kern="1200" spc="0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</a:br>
            <a:r>
              <a:rPr lang="el-GR" sz="2000" b="0" i="0" u="none" strike="noStrike" kern="1200" spc="0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ανά φύλο (2025)</a:t>
            </a:r>
          </a:p>
        </c:rich>
      </c:tx>
      <c:layout/>
      <c:overlay val="0"/>
      <c:spPr>
        <a:noFill/>
        <a:ln w="25400"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el-GR" sz="2400" b="0" i="0" u="none" strike="noStrike" kern="1200" spc="0" baseline="0" dirty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l-GR"/>
        </a:p>
      </c:txPr>
    </c:title>
    <c:autoTitleDeleted val="0"/>
    <c:plotArea>
      <c:layout/>
      <c:pieChart>
        <c:varyColors val="1"/>
        <c:ser>
          <c:idx val="0"/>
          <c:order val="0"/>
          <c:spPr>
            <a:ln w="19050">
              <a:solidFill>
                <a:srgbClr val="757171"/>
              </a:solidFill>
              <a:prstDash val="solid"/>
            </a:ln>
          </c:spPr>
          <c:dPt>
            <c:idx val="0"/>
            <c:bubble3D val="0"/>
            <c:spPr>
              <a:solidFill>
                <a:srgbClr val="637CEF"/>
              </a:solidFill>
              <a:ln w="19050">
                <a:solidFill>
                  <a:srgbClr val="757171"/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18D-4A94-8481-3CC958C85BF1}"/>
              </c:ext>
            </c:extLst>
          </c:dPt>
          <c:dPt>
            <c:idx val="1"/>
            <c:bubble3D val="0"/>
            <c:spPr>
              <a:solidFill>
                <a:srgbClr val="E3008C"/>
              </a:solidFill>
              <a:ln w="19050">
                <a:solidFill>
                  <a:srgbClr val="757171"/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18D-4A94-8481-3CC958C85BF1}"/>
              </c:ext>
            </c:extLst>
          </c:dPt>
          <c:dLbls>
            <c:dLbl>
              <c:idx val="0"/>
              <c:layout>
                <c:manualLayout>
                  <c:x val="-4.1925201435389435E-2"/>
                  <c:y val="-0.3090573744685714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95% (191)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18D-4A94-8481-3CC958C85BF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7649281238985416E-2"/>
                  <c:y val="8.81518655902247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5% (10)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718D-4A94-8481-3CC958C85BF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1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'ΕΤΗ ΔΙΑΓΡΑΜΜΑΤΑ '!$C$19:$D$19</c:f>
              <c:strCache>
                <c:ptCount val="2"/>
                <c:pt idx="0">
                  <c:v>ΑΝΔΡΕΣ </c:v>
                </c:pt>
                <c:pt idx="1">
                  <c:v>ΓΥΝΑΙΚΕΣ</c:v>
                </c:pt>
              </c:strCache>
            </c:strRef>
          </c:cat>
          <c:val>
            <c:numRef>
              <c:f>'ΕΤΗ ΔΙΑΓΡΑΜΜΑΤΑ '!$C$20:$D$20</c:f>
              <c:numCache>
                <c:formatCode>General</c:formatCode>
                <c:ptCount val="2"/>
                <c:pt idx="0">
                  <c:v>170</c:v>
                </c:pt>
                <c:pt idx="1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819-4DFE-99ED-D09AC4788A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000" b="0" i="0" u="none" strike="noStrike" kern="1200" spc="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l-GR" sz="2000" b="0" i="0" u="none" strike="noStrike" kern="1200" spc="0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12. Ανθρώπινες απώλειες στους χώρους εργασίας </a:t>
            </a:r>
            <a:br>
              <a:rPr lang="el-GR" sz="2000" b="0" i="0" u="none" strike="noStrike" kern="1200" spc="0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</a:br>
            <a:r>
              <a:rPr lang="el-GR" sz="2000" b="0" i="0" u="none" strike="noStrike" kern="1200" spc="0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ανά φύλο (2026 έως 31/03)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000" b="0" i="0" u="none" strike="noStrike" kern="1200" spc="0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l-G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Φύλλο1!$A$15</c:f>
              <c:strCache>
                <c:ptCount val="1"/>
                <c:pt idx="0">
                  <c:v>2026</c:v>
                </c:pt>
              </c:strCache>
            </c:strRef>
          </c:tx>
          <c:spPr>
            <a:ln w="25400">
              <a:solidFill>
                <a:srgbClr val="808080"/>
              </a:solidFill>
              <a:prstDash val="solid"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rgbClr val="808080"/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A1C-4968-ABFB-32B6F0BC46D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rgbClr val="808080"/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A1C-4968-ABFB-32B6F0BC46D2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/>
                      <a:t>76% (28)</a:t>
                    </a:r>
                  </a:p>
                </c:rich>
              </c:tx>
              <c:dLblPos val="ctr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5A1C-4968-ABFB-32B6F0BC46D2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24% (9)</a:t>
                    </a:r>
                  </a:p>
                </c:rich>
              </c:tx>
              <c:dLblPos val="ctr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5A1C-4968-ABFB-32B6F0BC46D2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Φύλλο1!$B$13:$C$13</c:f>
              <c:strCache>
                <c:ptCount val="2"/>
                <c:pt idx="0">
                  <c:v>ΑΝΔΡΕΣ</c:v>
                </c:pt>
                <c:pt idx="1">
                  <c:v>ΓΥΝΑΙΚΕΣ</c:v>
                </c:pt>
              </c:strCache>
            </c:strRef>
          </c:cat>
          <c:val>
            <c:numRef>
              <c:f>Φύλλο1!$B$15:$C$15</c:f>
              <c:numCache>
                <c:formatCode>General</c:formatCode>
                <c:ptCount val="2"/>
                <c:pt idx="0">
                  <c:v>28</c:v>
                </c:pt>
                <c:pt idx="1">
                  <c:v>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287-42E1-9669-C5A2389B37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l-GR" b="1" dirty="0"/>
              <a:t>13. ΕΛΣΤΑΤ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2F75B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'ΕΤΗ ΔΙΑΓΡΑΜΜΑΤΑ '!F2:F6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'ΕΤΗ ΔΙΑΓΡΑΜΜΑΤΑ '!$H$2:$H$6</c:f>
              <c:numCache>
                <c:formatCode>General</c:formatCode>
                <c:ptCount val="5"/>
                <c:pt idx="0">
                  <c:v>51</c:v>
                </c:pt>
                <c:pt idx="1">
                  <c:v>41</c:v>
                </c:pt>
                <c:pt idx="2">
                  <c:v>31</c:v>
                </c:pt>
                <c:pt idx="3">
                  <c:v>35</c:v>
                </c:pt>
                <c:pt idx="4">
                  <c:v>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D23-44ED-A21B-5E641B0A0B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overlap val="-27"/>
        <c:axId val="446085824"/>
        <c:axId val="446087000"/>
      </c:barChart>
      <c:catAx>
        <c:axId val="44608582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Έτος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446087000"/>
        <c:crosses val="autoZero"/>
        <c:auto val="1"/>
        <c:lblAlgn val="ctr"/>
        <c:lblOffset val="100"/>
        <c:noMultiLvlLbl val="0"/>
      </c:catAx>
      <c:valAx>
        <c:axId val="446087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Ανθρώπινες απώλειες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rgbClr val="000000"/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446085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spc="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l-GR" sz="2000" b="1" i="0" u="none" strike="noStrike" kern="1200" spc="0" baseline="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14. Ανθρώπινες απώλειες στην Ε.Ε. (</a:t>
            </a:r>
            <a:r>
              <a:rPr lang="en-US" sz="2000" b="1" i="0" u="none" strike="noStrike" kern="1200" spc="0" baseline="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Eurostat</a:t>
            </a:r>
            <a:r>
              <a:rPr lang="el-GR" sz="2000" b="1" i="0" u="none" strike="noStrike" kern="1200" spc="0" baseline="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spc="0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Φύλλο1!$C$2</c:f>
              <c:strCache>
                <c:ptCount val="1"/>
                <c:pt idx="0">
                  <c:v>EUROSTAT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Φύλλο1!$A$3:$A$7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Φύλλο1!C3:C7</c:f>
              <c:numCache>
                <c:formatCode>#,##0</c:formatCode>
                <c:ptCount val="5"/>
                <c:pt idx="0">
                  <c:v>3408</c:v>
                </c:pt>
                <c:pt idx="1">
                  <c:v>3355</c:v>
                </c:pt>
                <c:pt idx="2">
                  <c:v>3347</c:v>
                </c:pt>
                <c:pt idx="3">
                  <c:v>3286</c:v>
                </c:pt>
                <c:pt idx="4">
                  <c:v>3298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5EE-4475-9D64-109E7C83A5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446083080"/>
        <c:axId val="446087392"/>
      </c:barChart>
      <c:catAx>
        <c:axId val="4460830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l-GR"/>
                  <a:t>Έτος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rgbClr val="000000"/>
                  </a:solidFill>
                  <a:latin typeface="Arial"/>
                  <a:ea typeface="Arial"/>
                  <a:cs typeface="Arial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l-GR"/>
          </a:p>
        </c:txPr>
        <c:crossAx val="446087392"/>
        <c:crosses val="autoZero"/>
        <c:auto val="1"/>
        <c:lblAlgn val="ctr"/>
        <c:lblOffset val="100"/>
        <c:noMultiLvlLbl val="0"/>
      </c:catAx>
      <c:valAx>
        <c:axId val="446087392"/>
        <c:scaling>
          <c:orientation val="minMax"/>
          <c:max val="3500"/>
          <c:min val="3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200" b="0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l-GR"/>
                  <a:t>Ανθρώπινες απώλειες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200" b="0" i="0" u="none" strike="noStrike" kern="1200" baseline="0">
                  <a:solidFill>
                    <a:srgbClr val="000000"/>
                  </a:solidFill>
                  <a:latin typeface="Arial"/>
                  <a:ea typeface="Arial"/>
                  <a:cs typeface="Arial"/>
                </a:defRPr>
              </a:pPr>
              <a:endParaRPr lang="el-GR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l-GR"/>
          </a:p>
        </c:txPr>
        <c:crossAx val="446083080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el-GR" sz="2000" b="1" i="0" u="none" strike="noStrike" kern="1200" spc="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l-GR" sz="2000" b="1" i="0" u="none" strike="noStrike" kern="1200" spc="0" baseline="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15. ΕΡΕΥΝΑ ΟΣΕΤΕΕ - ΕΛΣΤΑΤ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el-GR" sz="2000" b="1" i="0" u="none" strike="noStrike" kern="1200" spc="0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ΟΣΕΤΕΕ</c:v>
          </c:tx>
          <c:spPr>
            <a:solidFill>
              <a:srgbClr val="2F75B5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0809-463E-A123-86D984AE2DFD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0809-463E-A123-86D984AE2DFD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0809-463E-A123-86D984AE2DF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'ΕΤΗ ΔΙΑΓΡΑΜΜΑΤΑ '!$F$2:$F$8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'ΕΤΗ ΔΙΑΓΡΑΜΜΑΤΑ '!$G$2:$G$8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104</c:v>
                </c:pt>
                <c:pt idx="4">
                  <c:v>179</c:v>
                </c:pt>
                <c:pt idx="5">
                  <c:v>149</c:v>
                </c:pt>
                <c:pt idx="6">
                  <c:v>201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B39-4087-BC27-65C025E6B94B}"/>
            </c:ext>
          </c:extLst>
        </c:ser>
        <c:ser>
          <c:idx val="1"/>
          <c:order val="1"/>
          <c:tx>
            <c:v>ΕΛΣΤΑΤ</c:v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'ΕΤΗ ΔΙΑΓΡΑΜΜΑΤΑ '!$F$2:$F$8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'ΕΤΗ ΔΙΑΓΡΑΜΜΑΤΑ '!$H$2:$H$8</c:f>
              <c:numCache>
                <c:formatCode>General</c:formatCode>
                <c:ptCount val="7"/>
                <c:pt idx="0">
                  <c:v>51</c:v>
                </c:pt>
                <c:pt idx="1">
                  <c:v>41</c:v>
                </c:pt>
                <c:pt idx="2">
                  <c:v>31</c:v>
                </c:pt>
                <c:pt idx="3">
                  <c:v>35</c:v>
                </c:pt>
                <c:pt idx="4">
                  <c:v>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B39-4087-BC27-65C025E6B9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27"/>
        <c:axId val="446081120"/>
        <c:axId val="446083472"/>
      </c:barChart>
      <c:catAx>
        <c:axId val="4460811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l-GR"/>
                  <a:t>Έτος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rgbClr val="000000"/>
                  </a:solidFill>
                  <a:latin typeface="Arial"/>
                  <a:ea typeface="Arial"/>
                  <a:cs typeface="Arial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l-GR"/>
          </a:p>
        </c:txPr>
        <c:crossAx val="446083472"/>
        <c:crosses val="autoZero"/>
        <c:auto val="1"/>
        <c:lblAlgn val="ctr"/>
        <c:lblOffset val="100"/>
        <c:noMultiLvlLbl val="0"/>
      </c:catAx>
      <c:valAx>
        <c:axId val="446083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200" b="0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l-GR"/>
                  <a:t>Ανθρώπινες απώλειες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200" b="0" i="0" u="none" strike="noStrike" kern="1200" baseline="0">
                  <a:solidFill>
                    <a:srgbClr val="000000"/>
                  </a:solidFill>
                  <a:latin typeface="Arial"/>
                  <a:ea typeface="Arial"/>
                  <a:cs typeface="Arial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l-GR"/>
          </a:p>
        </c:txPr>
        <c:crossAx val="446081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l-GR" sz="2000" b="0" i="0" u="none" strike="noStrike" kern="1200" spc="0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2. Σοβαρά τραυματίες στους χώρους εργασίας </a:t>
            </a:r>
            <a:br>
              <a:rPr lang="el-GR" sz="2000" b="0" i="0" u="none" strike="noStrike" kern="1200" spc="0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</a:br>
            <a:r>
              <a:rPr lang="el-GR" sz="2000" b="0" i="0" u="none" strike="noStrike" kern="1200" spc="0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ανά έτος (ΟΣΕΤΕΕ)</a:t>
            </a:r>
          </a:p>
        </c:rich>
      </c:tx>
      <c:layout>
        <c:manualLayout>
          <c:xMode val="edge"/>
          <c:yMode val="edge"/>
          <c:x val="0.15387490746663468"/>
          <c:y val="3.712591619891422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Φύλλο1!$I$2</c:f>
              <c:strCache>
                <c:ptCount val="1"/>
                <c:pt idx="0">
                  <c:v>ΟΣΕΤΕΕ: ΣΟΒΑΡΑ ΤΡΑΥΜΑΤΙΕΣ</c:v>
                </c:pt>
              </c:strCache>
            </c:strRef>
          </c:tx>
          <c:spPr>
            <a:solidFill>
              <a:srgbClr val="2F75B5"/>
            </a:solidFill>
            <a:ln>
              <a:noFill/>
            </a:ln>
            <a:effectLst/>
          </c:spPr>
          <c:invertIfNegative val="0"/>
          <c:dLbls>
            <c:spPr>
              <a:noFill/>
              <a:ln w="25400"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Φύλλο1!$G$3:$G$7</c:f>
              <c:strCach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 έως 31/03</c:v>
                </c:pt>
              </c:strCache>
            </c:strRef>
          </c:cat>
          <c:val>
            <c:numRef>
              <c:f>Φύλλο1!$I$3:$I$7</c:f>
              <c:numCache>
                <c:formatCode>General</c:formatCode>
                <c:ptCount val="5"/>
                <c:pt idx="0">
                  <c:v>140</c:v>
                </c:pt>
                <c:pt idx="1">
                  <c:v>287</c:v>
                </c:pt>
                <c:pt idx="2">
                  <c:v>232</c:v>
                </c:pt>
                <c:pt idx="3">
                  <c:v>332</c:v>
                </c:pt>
                <c:pt idx="4">
                  <c:v>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E06-4E6C-BBD3-733AE64D70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240217056"/>
        <c:axId val="444620016"/>
      </c:barChart>
      <c:catAx>
        <c:axId val="24021705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200" b="0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l-GR"/>
                  <a:t>Έτος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200" b="0" i="0" u="none" strike="noStrike" kern="1200" baseline="0">
                  <a:solidFill>
                    <a:srgbClr val="000000"/>
                  </a:solidFill>
                  <a:latin typeface="Arial"/>
                  <a:ea typeface="Arial"/>
                  <a:cs typeface="Arial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l-GR"/>
          </a:p>
        </c:txPr>
        <c:crossAx val="444620016"/>
        <c:crosses val="autoZero"/>
        <c:auto val="1"/>
        <c:lblAlgn val="ctr"/>
        <c:lblOffset val="100"/>
        <c:noMultiLvlLbl val="0"/>
      </c:catAx>
      <c:valAx>
        <c:axId val="444620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200" b="0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l-GR"/>
                  <a:t>Σοβαρά τραυματίες 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200" b="0" i="0" u="none" strike="noStrike" kern="1200" baseline="0">
                  <a:solidFill>
                    <a:srgbClr val="000000"/>
                  </a:solidFill>
                  <a:latin typeface="Arial"/>
                  <a:ea typeface="Arial"/>
                  <a:cs typeface="Arial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l-GR"/>
          </a:p>
        </c:txPr>
        <c:crossAx val="240217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l-GR" dirty="0"/>
              <a:t>3. Ανθρώπινες απώλειες </a:t>
            </a:r>
            <a:r>
              <a:rPr lang="el-GR" sz="2000" b="0" i="0" u="none" strike="noStrike" baseline="0" dirty="0">
                <a:effectLst/>
              </a:rPr>
              <a:t>στους χώρους εργασίας </a:t>
            </a:r>
            <a:br>
              <a:rPr lang="el-GR" sz="2000" b="0" i="0" u="none" strike="noStrike" baseline="0" dirty="0">
                <a:effectLst/>
              </a:rPr>
            </a:br>
            <a:r>
              <a:rPr lang="el-GR" dirty="0"/>
              <a:t>ανά Περιφέρεια (2025)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Φύλλο1!$E$186:$E$198</c:f>
              <c:strCache>
                <c:ptCount val="13"/>
                <c:pt idx="0">
                  <c:v>Ανατολικής Μακεδονίας &amp; Θράκης</c:v>
                </c:pt>
                <c:pt idx="1">
                  <c:v>Αττικής</c:v>
                </c:pt>
                <c:pt idx="2">
                  <c:v>Βορείου Αιγαίου</c:v>
                </c:pt>
                <c:pt idx="3">
                  <c:v>Δυτικής Ελλάδας</c:v>
                </c:pt>
                <c:pt idx="4">
                  <c:v>Δυτικής Μακεδονίας</c:v>
                </c:pt>
                <c:pt idx="5">
                  <c:v>Ηπείρου</c:v>
                </c:pt>
                <c:pt idx="6">
                  <c:v>Θεσσαλίας</c:v>
                </c:pt>
                <c:pt idx="7">
                  <c:v>Ιονίων Νήσων</c:v>
                </c:pt>
                <c:pt idx="8">
                  <c:v>Κεντρικής Μακεδονίας</c:v>
                </c:pt>
                <c:pt idx="9">
                  <c:v>Κρήτη</c:v>
                </c:pt>
                <c:pt idx="10">
                  <c:v>Νοτίου Αιγαίου</c:v>
                </c:pt>
                <c:pt idx="11">
                  <c:v>Πελλοπονήσου</c:v>
                </c:pt>
                <c:pt idx="12">
                  <c:v>Στερεά Ελλάδα</c:v>
                </c:pt>
              </c:strCache>
            </c:strRef>
          </c:cat>
          <c:val>
            <c:numRef>
              <c:f>Φύλλο1!$F$186:$F$198</c:f>
              <c:numCache>
                <c:formatCode>General</c:formatCode>
                <c:ptCount val="13"/>
                <c:pt idx="0">
                  <c:v>7</c:v>
                </c:pt>
                <c:pt idx="1">
                  <c:v>41</c:v>
                </c:pt>
                <c:pt idx="2">
                  <c:v>3</c:v>
                </c:pt>
                <c:pt idx="3">
                  <c:v>18</c:v>
                </c:pt>
                <c:pt idx="4">
                  <c:v>5</c:v>
                </c:pt>
                <c:pt idx="5">
                  <c:v>5</c:v>
                </c:pt>
                <c:pt idx="6">
                  <c:v>19</c:v>
                </c:pt>
                <c:pt idx="7">
                  <c:v>7</c:v>
                </c:pt>
                <c:pt idx="8">
                  <c:v>23</c:v>
                </c:pt>
                <c:pt idx="9">
                  <c:v>28</c:v>
                </c:pt>
                <c:pt idx="10">
                  <c:v>14</c:v>
                </c:pt>
                <c:pt idx="11">
                  <c:v>13</c:v>
                </c:pt>
                <c:pt idx="12">
                  <c:v>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6D4-447A-A8F1-C1F05F7958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444615704"/>
        <c:axId val="444617664"/>
      </c:barChart>
      <c:catAx>
        <c:axId val="4446157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l-GR"/>
                  <a:t>Περιφέρεια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rgbClr val="000000"/>
                  </a:solidFill>
                  <a:latin typeface="Arial"/>
                  <a:ea typeface="Arial"/>
                  <a:cs typeface="Arial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l-GR"/>
          </a:p>
        </c:txPr>
        <c:crossAx val="444617664"/>
        <c:crosses val="autoZero"/>
        <c:auto val="1"/>
        <c:lblAlgn val="ctr"/>
        <c:lblOffset val="100"/>
        <c:noMultiLvlLbl val="0"/>
      </c:catAx>
      <c:valAx>
        <c:axId val="444617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l-GR"/>
                  <a:t>Ανθρώπινες απώλειες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rgbClr val="000000"/>
                  </a:solidFill>
                  <a:latin typeface="Arial"/>
                  <a:ea typeface="Arial"/>
                  <a:cs typeface="Arial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l-GR"/>
          </a:p>
        </c:txPr>
        <c:crossAx val="444615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l-GR" dirty="0"/>
              <a:t>4. Απώλειες </a:t>
            </a:r>
            <a:r>
              <a:rPr lang="el-GR" sz="2000" b="0" i="0" u="none" strike="noStrike" baseline="0" dirty="0">
                <a:effectLst/>
              </a:rPr>
              <a:t>στους χώρους εργασίας </a:t>
            </a:r>
            <a:br>
              <a:rPr lang="el-GR" sz="2000" b="0" i="0" u="none" strike="noStrike" baseline="0" dirty="0">
                <a:effectLst/>
              </a:rPr>
            </a:br>
            <a:r>
              <a:rPr lang="el-GR" dirty="0"/>
              <a:t>ανά Περιφέρεια (2026 έως</a:t>
            </a:r>
            <a:r>
              <a:rPr lang="el-GR" baseline="0" dirty="0"/>
              <a:t> 31/03</a:t>
            </a:r>
            <a:r>
              <a:rPr lang="el-GR" dirty="0"/>
              <a:t>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2F75B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Φύλλο1!$A$90:$A$102</c:f>
              <c:strCache>
                <c:ptCount val="13"/>
                <c:pt idx="0">
                  <c:v>Ανατολικής Μακεδονίας &amp; Θράκης</c:v>
                </c:pt>
                <c:pt idx="1">
                  <c:v>Αττικής</c:v>
                </c:pt>
                <c:pt idx="2">
                  <c:v>Βορείου Αιγαίου</c:v>
                </c:pt>
                <c:pt idx="3">
                  <c:v>Δυτικής Ελλάδας</c:v>
                </c:pt>
                <c:pt idx="4">
                  <c:v>Δυτικής Μακεδονίας</c:v>
                </c:pt>
                <c:pt idx="5">
                  <c:v>Ηπείρου</c:v>
                </c:pt>
                <c:pt idx="6">
                  <c:v>Θεσσαλίας</c:v>
                </c:pt>
                <c:pt idx="7">
                  <c:v>Ιονίων Νήσων</c:v>
                </c:pt>
                <c:pt idx="8">
                  <c:v>Κεντρικής Μακεδονίας</c:v>
                </c:pt>
                <c:pt idx="9">
                  <c:v>Κρήτη</c:v>
                </c:pt>
                <c:pt idx="10">
                  <c:v>Νοτίου Αιγαίου</c:v>
                </c:pt>
                <c:pt idx="11">
                  <c:v>Πελλοπονήσου</c:v>
                </c:pt>
                <c:pt idx="12">
                  <c:v>Στερεά Ελλάδα</c:v>
                </c:pt>
              </c:strCache>
            </c:strRef>
          </c:cat>
          <c:val>
            <c:numRef>
              <c:f>Φύλλο1!$B$90:$B$102</c:f>
              <c:numCache>
                <c:formatCode>General</c:formatCode>
                <c:ptCount val="13"/>
                <c:pt idx="0">
                  <c:v>2</c:v>
                </c:pt>
                <c:pt idx="1">
                  <c:v>7</c:v>
                </c:pt>
                <c:pt idx="3">
                  <c:v>2</c:v>
                </c:pt>
                <c:pt idx="5">
                  <c:v>2</c:v>
                </c:pt>
                <c:pt idx="6">
                  <c:v>5</c:v>
                </c:pt>
                <c:pt idx="8">
                  <c:v>3</c:v>
                </c:pt>
                <c:pt idx="9">
                  <c:v>3</c:v>
                </c:pt>
                <c:pt idx="10">
                  <c:v>1</c:v>
                </c:pt>
                <c:pt idx="11">
                  <c:v>8</c:v>
                </c:pt>
                <c:pt idx="12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2AD-43F2-A5D5-C170253C25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444619232"/>
        <c:axId val="444622368"/>
      </c:barChart>
      <c:catAx>
        <c:axId val="4446192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200" b="0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l-GR"/>
                  <a:t>Περιφέρεια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200" b="0" i="0" u="none" strike="noStrike" kern="1200" baseline="0">
                  <a:solidFill>
                    <a:srgbClr val="000000"/>
                  </a:solidFill>
                  <a:latin typeface="Arial"/>
                  <a:ea typeface="Arial"/>
                  <a:cs typeface="Arial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l-GR"/>
          </a:p>
        </c:txPr>
        <c:crossAx val="444622368"/>
        <c:crosses val="autoZero"/>
        <c:auto val="1"/>
        <c:lblAlgn val="ctr"/>
        <c:lblOffset val="100"/>
        <c:noMultiLvlLbl val="0"/>
      </c:catAx>
      <c:valAx>
        <c:axId val="444622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300" b="0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l-GR"/>
                  <a:t>Ανθρώπινες απώλειες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300" b="0" i="0" u="none" strike="noStrike" kern="1200" baseline="0">
                  <a:solidFill>
                    <a:srgbClr val="000000"/>
                  </a:solidFill>
                  <a:latin typeface="Arial"/>
                  <a:ea typeface="Arial"/>
                  <a:cs typeface="Arial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l-GR"/>
          </a:p>
        </c:txPr>
        <c:crossAx val="444619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l-GR" dirty="0"/>
              <a:t>5. Ανθρώπινες απώλειες </a:t>
            </a:r>
            <a:r>
              <a:rPr lang="el-GR" sz="2000" b="0" i="0" u="none" strike="noStrike" baseline="0" dirty="0">
                <a:effectLst/>
              </a:rPr>
              <a:t>στους χώρους εργασίας </a:t>
            </a:r>
            <a:br>
              <a:rPr lang="el-GR" sz="2000" b="0" i="0" u="none" strike="noStrike" baseline="0" dirty="0">
                <a:effectLst/>
              </a:rPr>
            </a:br>
            <a:r>
              <a:rPr lang="el-GR" dirty="0"/>
              <a:t>ανά κατηγορία επαγγέλματος (2025)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Φύλλο1!$C$232:$C$249</c:f>
              <c:strCache>
                <c:ptCount val="18"/>
                <c:pt idx="0">
                  <c:v>Κατασκευαστικός Τομέας</c:v>
                </c:pt>
                <c:pt idx="1">
                  <c:v>ΟΤΑ</c:v>
                </c:pt>
                <c:pt idx="2">
                  <c:v>Αγρότες</c:v>
                </c:pt>
                <c:pt idx="3">
                  <c:v>Οδηγοί</c:v>
                </c:pt>
                <c:pt idx="4">
                  <c:v>Ένοπλες Δυνάμεις/ Σώματα Ασφαλείας</c:v>
                </c:pt>
                <c:pt idx="5">
                  <c:v>Ξενοδοχεία- Τουρισμός</c:v>
                </c:pt>
                <c:pt idx="6">
                  <c:v>Ναυπηγεία- Θάλασσα-Λιμάνια</c:v>
                </c:pt>
                <c:pt idx="7">
                  <c:v>Υπάλληλοι-Εργάτες-Μισθωτοί</c:v>
                </c:pt>
                <c:pt idx="8">
                  <c:v>Διανομείς</c:v>
                </c:pt>
                <c:pt idx="9">
                  <c:v>Σεκιούριτι</c:v>
                </c:pt>
                <c:pt idx="10">
                  <c:v>ΜΜΕ /Δημοσιογρ. κάλυψη</c:v>
                </c:pt>
                <c:pt idx="11">
                  <c:v>Βιομηχανία</c:v>
                </c:pt>
                <c:pt idx="12">
                  <c:v>Υγεία </c:v>
                </c:pt>
                <c:pt idx="13">
                  <c:v>Λατομείο</c:v>
                </c:pt>
                <c:pt idx="14">
                  <c:v>Υπηρεσίες Γραφείου</c:v>
                </c:pt>
                <c:pt idx="15">
                  <c:v>Παραγωγή και επεξεργασία τροφίμων</c:v>
                </c:pt>
                <c:pt idx="16">
                  <c:v>Μεταφορές</c:v>
                </c:pt>
                <c:pt idx="17">
                  <c:v>Σούπερ μάρκετ</c:v>
                </c:pt>
              </c:strCache>
            </c:strRef>
          </c:cat>
          <c:val>
            <c:numRef>
              <c:f>Φύλλο1!$D$232:$D$249</c:f>
              <c:numCache>
                <c:formatCode>General</c:formatCode>
                <c:ptCount val="18"/>
                <c:pt idx="0">
                  <c:v>50</c:v>
                </c:pt>
                <c:pt idx="1">
                  <c:v>7</c:v>
                </c:pt>
                <c:pt idx="2">
                  <c:v>48</c:v>
                </c:pt>
                <c:pt idx="3">
                  <c:v>17</c:v>
                </c:pt>
                <c:pt idx="4">
                  <c:v>8</c:v>
                </c:pt>
                <c:pt idx="5">
                  <c:v>15</c:v>
                </c:pt>
                <c:pt idx="6">
                  <c:v>11</c:v>
                </c:pt>
                <c:pt idx="7">
                  <c:v>7</c:v>
                </c:pt>
                <c:pt idx="8">
                  <c:v>7</c:v>
                </c:pt>
                <c:pt idx="9">
                  <c:v>3</c:v>
                </c:pt>
                <c:pt idx="10">
                  <c:v>2</c:v>
                </c:pt>
                <c:pt idx="11">
                  <c:v>7</c:v>
                </c:pt>
                <c:pt idx="12">
                  <c:v>5</c:v>
                </c:pt>
                <c:pt idx="13">
                  <c:v>3</c:v>
                </c:pt>
                <c:pt idx="14">
                  <c:v>4</c:v>
                </c:pt>
                <c:pt idx="15">
                  <c:v>2</c:v>
                </c:pt>
                <c:pt idx="16">
                  <c:v>2</c:v>
                </c:pt>
                <c:pt idx="17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3EB-4A38-8595-715761904F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overlap val="-27"/>
        <c:axId val="444618840"/>
        <c:axId val="444619624"/>
      </c:barChart>
      <c:catAx>
        <c:axId val="4446188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Κατηγορίες Επαγγέλματος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rgbClr val="000000"/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444619624"/>
        <c:crosses val="autoZero"/>
        <c:auto val="1"/>
        <c:lblAlgn val="ctr"/>
        <c:lblOffset val="100"/>
        <c:noMultiLvlLbl val="0"/>
      </c:catAx>
      <c:valAx>
        <c:axId val="444619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l-GR"/>
                  <a:t>Ανθρώπινες απώλειες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rgbClr val="000000"/>
                  </a:solidFill>
                  <a:latin typeface="Arial"/>
                  <a:ea typeface="Arial"/>
                  <a:cs typeface="Arial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l-GR"/>
          </a:p>
        </c:txPr>
        <c:crossAx val="444618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l-GR" dirty="0"/>
              <a:t>6. Ανθρώπινες απώλειες </a:t>
            </a:r>
            <a:r>
              <a:rPr lang="el-GR" sz="2000" b="0" i="0" u="none" strike="noStrike" baseline="0" dirty="0">
                <a:effectLst/>
              </a:rPr>
              <a:t>στους χώρους εργασίας </a:t>
            </a:r>
            <a:br>
              <a:rPr lang="el-GR" sz="2000" b="0" i="0" u="none" strike="noStrike" baseline="0" dirty="0">
                <a:effectLst/>
              </a:rPr>
            </a:br>
            <a:r>
              <a:rPr lang="el-GR" dirty="0"/>
              <a:t>ανά κατηγορία επαγγέλματος (2026 </a:t>
            </a:r>
            <a:r>
              <a:rPr lang="el-GR" sz="2000" b="0" i="0" u="none" strike="noStrike" baseline="0" dirty="0">
                <a:effectLst/>
              </a:rPr>
              <a:t>έως 31/03</a:t>
            </a:r>
            <a:r>
              <a:rPr lang="el-GR" dirty="0"/>
              <a:t>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Φύλλο1!A65</c:f>
              <c:strCache>
                <c:ptCount val="1"/>
                <c:pt idx="0">
                  <c:v>ΚΑΤΗΓΟΡΙΕΣ ΑΝΑ ΚΛΑΔΟ 2026 </c:v>
                </c:pt>
              </c:strCache>
            </c:strRef>
          </c:tx>
          <c:spPr>
            <a:solidFill>
              <a:srgbClr val="2F75B5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2.7784274144588925E-3"/>
                  <c:y val="-4.811133855447727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D85B-48C3-9A72-0454D5B7A18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Φύλλο1!A66:A84</c:f>
              <c:strCache>
                <c:ptCount val="19"/>
                <c:pt idx="0">
                  <c:v>Κατασκευαστικός Τομέας</c:v>
                </c:pt>
                <c:pt idx="1">
                  <c:v>ΟΤΑ</c:v>
                </c:pt>
                <c:pt idx="2">
                  <c:v>Αγρότες</c:v>
                </c:pt>
                <c:pt idx="3">
                  <c:v>Οδηγοί</c:v>
                </c:pt>
                <c:pt idx="4">
                  <c:v>Ένοπλες Δυνάμεις/ Σώματα Ασφαλείας</c:v>
                </c:pt>
                <c:pt idx="5">
                  <c:v>Ξενοδοχεία- Τουρισμός</c:v>
                </c:pt>
                <c:pt idx="6">
                  <c:v>Ναυπηγεία- Θάλασσα- Λιμάνια</c:v>
                </c:pt>
                <c:pt idx="7">
                  <c:v>Ειδικές κατηγορίες (υπάλληλοι, εργάτες-μισθωτοί)</c:v>
                </c:pt>
                <c:pt idx="8">
                  <c:v>Διανομείς</c:v>
                </c:pt>
                <c:pt idx="9">
                  <c:v>Σεκιούριτι</c:v>
                </c:pt>
                <c:pt idx="10">
                  <c:v>ΜΜΕ /Δημοσιογραφική κάλυψη</c:v>
                </c:pt>
                <c:pt idx="11">
                  <c:v>Βιομηχανία</c:v>
                </c:pt>
                <c:pt idx="12">
                  <c:v>Υγεία </c:v>
                </c:pt>
                <c:pt idx="13">
                  <c:v>Λατομείο</c:v>
                </c:pt>
                <c:pt idx="14">
                  <c:v>Υπηρεσίες Γραφείου</c:v>
                </c:pt>
                <c:pt idx="15">
                  <c:v>Παραγωγή και επεξεργασία τροφίμων</c:v>
                </c:pt>
                <c:pt idx="16">
                  <c:v>Μεταφορές</c:v>
                </c:pt>
                <c:pt idx="17">
                  <c:v>Σούπερ μάρκετ</c:v>
                </c:pt>
                <c:pt idx="18">
                  <c:v>Εκπαίδευση</c:v>
                </c:pt>
              </c:strCache>
            </c:strRef>
          </c:cat>
          <c:val>
            <c:numRef>
              <c:f>Φύλλο1!B66:B84</c:f>
              <c:numCache>
                <c:formatCode>General</c:formatCode>
                <c:ptCount val="19"/>
                <c:pt idx="0">
                  <c:v>11</c:v>
                </c:pt>
                <c:pt idx="1">
                  <c:v>0</c:v>
                </c:pt>
                <c:pt idx="2">
                  <c:v>6</c:v>
                </c:pt>
                <c:pt idx="3">
                  <c:v>2</c:v>
                </c:pt>
                <c:pt idx="4">
                  <c:v>1</c:v>
                </c:pt>
                <c:pt idx="6">
                  <c:v>3</c:v>
                </c:pt>
                <c:pt idx="7">
                  <c:v>5</c:v>
                </c:pt>
                <c:pt idx="11">
                  <c:v>7</c:v>
                </c:pt>
                <c:pt idx="18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B1F-4B21-8714-6DB6DD78AC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444620408"/>
        <c:axId val="444620800"/>
      </c:barChart>
      <c:catAx>
        <c:axId val="4446204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l-GR"/>
                  <a:t>Κατηγορίες Επαγγέλματος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rgbClr val="000000"/>
                  </a:solidFill>
                  <a:latin typeface="Arial"/>
                  <a:ea typeface="Arial"/>
                  <a:cs typeface="Arial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l-GR"/>
          </a:p>
        </c:txPr>
        <c:crossAx val="444620800"/>
        <c:crosses val="autoZero"/>
        <c:auto val="1"/>
        <c:lblAlgn val="ctr"/>
        <c:lblOffset val="100"/>
        <c:noMultiLvlLbl val="0"/>
      </c:catAx>
      <c:valAx>
        <c:axId val="444620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l-GR"/>
                  <a:t>Ανθρώπινες απώλειες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rgbClr val="000000"/>
                  </a:solidFill>
                  <a:latin typeface="Arial"/>
                  <a:ea typeface="Arial"/>
                  <a:cs typeface="Arial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l-GR"/>
          </a:p>
        </c:txPr>
        <c:crossAx val="444620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l-GR" dirty="0"/>
              <a:t>7. Ανθρώπινες απώλειες </a:t>
            </a:r>
            <a:r>
              <a:rPr lang="el-GR" sz="2000" b="0" i="0" u="none" strike="noStrike" baseline="0" dirty="0">
                <a:effectLst/>
              </a:rPr>
              <a:t>στους χώρους εργασίας </a:t>
            </a:r>
            <a:br>
              <a:rPr lang="el-GR" sz="2000" b="0" i="0" u="none" strike="noStrike" baseline="0" dirty="0">
                <a:effectLst/>
              </a:rPr>
            </a:br>
            <a:r>
              <a:rPr lang="el-GR" dirty="0"/>
              <a:t>ανά ηλικιακή κατηγορία (2025)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Φύλλο1!$H$186:$H$191</c:f>
              <c:strCache>
                <c:ptCount val="6"/>
                <c:pt idx="0">
                  <c:v>0-17</c:v>
                </c:pt>
                <c:pt idx="1">
                  <c:v>18-31</c:v>
                </c:pt>
                <c:pt idx="2">
                  <c:v>32-45</c:v>
                </c:pt>
                <c:pt idx="3">
                  <c:v>46-59</c:v>
                </c:pt>
                <c:pt idx="4">
                  <c:v>60+</c:v>
                </c:pt>
                <c:pt idx="5">
                  <c:v>Δεν αναφέρεται </c:v>
                </c:pt>
              </c:strCache>
            </c:strRef>
          </c:cat>
          <c:val>
            <c:numRef>
              <c:f>Φύλλο1!$I$186:$I$191</c:f>
              <c:numCache>
                <c:formatCode>General</c:formatCode>
                <c:ptCount val="6"/>
                <c:pt idx="0">
                  <c:v>1</c:v>
                </c:pt>
                <c:pt idx="1">
                  <c:v>25</c:v>
                </c:pt>
                <c:pt idx="2">
                  <c:v>28</c:v>
                </c:pt>
                <c:pt idx="3">
                  <c:v>73</c:v>
                </c:pt>
                <c:pt idx="4">
                  <c:v>68</c:v>
                </c:pt>
                <c:pt idx="5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149-498C-8780-E65D620AF6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444618056"/>
        <c:axId val="444621192"/>
      </c:barChart>
      <c:catAx>
        <c:axId val="4446180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Ηλικιακές Κατηγορίες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rgbClr val="000000"/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l-GR"/>
          </a:p>
        </c:txPr>
        <c:crossAx val="444621192"/>
        <c:crosses val="autoZero"/>
        <c:auto val="1"/>
        <c:lblAlgn val="ctr"/>
        <c:lblOffset val="100"/>
        <c:noMultiLvlLbl val="0"/>
      </c:catAx>
      <c:valAx>
        <c:axId val="444621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200" b="0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l-GR"/>
                  <a:t>Ανθρώπινες απώλειες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200" b="0" i="0" u="none" strike="noStrike" kern="1200" baseline="0">
                  <a:solidFill>
                    <a:srgbClr val="000000"/>
                  </a:solidFill>
                  <a:latin typeface="Arial"/>
                  <a:ea typeface="Arial"/>
                  <a:cs typeface="Arial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l-GR"/>
          </a:p>
        </c:txPr>
        <c:crossAx val="444618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l-GR" dirty="0"/>
              <a:t>8. Ανθρώπινες απώλειες </a:t>
            </a:r>
            <a:r>
              <a:rPr lang="el-GR" sz="2000" b="0" i="0" u="none" strike="noStrike" baseline="0" dirty="0">
                <a:effectLst/>
              </a:rPr>
              <a:t>στους χώρους εργασίας </a:t>
            </a:r>
            <a:br>
              <a:rPr lang="el-GR" sz="2000" b="0" i="0" u="none" strike="noStrike" baseline="0" dirty="0">
                <a:effectLst/>
              </a:rPr>
            </a:br>
            <a:r>
              <a:rPr lang="el-GR" dirty="0"/>
              <a:t>ανά ηλικιακή κατηγορία (2026 </a:t>
            </a:r>
            <a:r>
              <a:rPr lang="el-GR" sz="2000" b="0" i="0" u="none" strike="noStrike" baseline="0" dirty="0">
                <a:effectLst/>
              </a:rPr>
              <a:t>έως 31/03</a:t>
            </a:r>
            <a:r>
              <a:rPr lang="el-GR" dirty="0"/>
              <a:t>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Φύλλο1!$A$49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rgbClr val="2F75B5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8D0E-4F4B-A7AA-0E6466CA299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Φύλλο1!$B$47:$G$47</c:f>
              <c:strCache>
                <c:ptCount val="6"/>
                <c:pt idx="0">
                  <c:v>0-17</c:v>
                </c:pt>
                <c:pt idx="1">
                  <c:v>18-31</c:v>
                </c:pt>
                <c:pt idx="2">
                  <c:v>32-45</c:v>
                </c:pt>
                <c:pt idx="3">
                  <c:v>46-59</c:v>
                </c:pt>
                <c:pt idx="4">
                  <c:v>60+</c:v>
                </c:pt>
                <c:pt idx="5">
                  <c:v>ΔΕΝ ΑΝΑΦΕΡΕΤΑΙ</c:v>
                </c:pt>
              </c:strCache>
            </c:strRef>
          </c:cat>
          <c:val>
            <c:numRef>
              <c:f>Φύλλο1!$B$49:$G$49</c:f>
              <c:numCache>
                <c:formatCode>General</c:formatCode>
                <c:ptCount val="6"/>
                <c:pt idx="0">
                  <c:v>0</c:v>
                </c:pt>
                <c:pt idx="1">
                  <c:v>2</c:v>
                </c:pt>
                <c:pt idx="2">
                  <c:v>10</c:v>
                </c:pt>
                <c:pt idx="3">
                  <c:v>14</c:v>
                </c:pt>
                <c:pt idx="4">
                  <c:v>10</c:v>
                </c:pt>
                <c:pt idx="5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08C-4231-AFDA-5A668642F0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444615312"/>
        <c:axId val="444616096"/>
      </c:barChart>
      <c:catAx>
        <c:axId val="4446153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l-GR"/>
                  <a:t>Ηλικιακές Κατηγορίες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rgbClr val="000000"/>
                  </a:solidFill>
                  <a:latin typeface="Arial"/>
                  <a:ea typeface="Arial"/>
                  <a:cs typeface="Arial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l-GR"/>
          </a:p>
        </c:txPr>
        <c:crossAx val="444616096"/>
        <c:crosses val="autoZero"/>
        <c:auto val="1"/>
        <c:lblAlgn val="ctr"/>
        <c:lblOffset val="100"/>
        <c:noMultiLvlLbl val="0"/>
      </c:catAx>
      <c:valAx>
        <c:axId val="444616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200" b="0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l-GR"/>
                  <a:t>Ανθρώπινες απώλειες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200" b="0" i="0" u="none" strike="noStrike" kern="1200" baseline="0">
                  <a:solidFill>
                    <a:srgbClr val="000000"/>
                  </a:solidFill>
                  <a:latin typeface="Arial"/>
                  <a:ea typeface="Arial"/>
                  <a:cs typeface="Arial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l-GR"/>
          </a:p>
        </c:txPr>
        <c:crossAx val="444615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2400" b="0" i="0" u="none" strike="noStrike" kern="1200" spc="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l-GR" sz="2000" b="0" i="0" u="none" strike="noStrike" kern="1200" spc="0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9. Ανθρώπινες απώλειες στους χώρους εργασίας </a:t>
            </a:r>
            <a:br>
              <a:rPr lang="el-GR" sz="2000" b="0" i="0" u="none" strike="noStrike" kern="1200" spc="0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</a:br>
            <a:r>
              <a:rPr lang="el-GR" sz="2000" b="0" i="0" u="none" strike="noStrike" kern="1200" spc="0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ανά εθνικότητα (2025) </a:t>
            </a:r>
          </a:p>
        </c:rich>
      </c:tx>
      <c:layout>
        <c:manualLayout>
          <c:xMode val="edge"/>
          <c:yMode val="edge"/>
          <c:x val="0.18135882791257446"/>
          <c:y val="1.84563109474130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2400" b="0" i="0" u="none" strike="noStrike" kern="1200" spc="0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l-GR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637CEF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F21-4ACA-9FFC-DC4383A3757C}"/>
              </c:ext>
            </c:extLst>
          </c:dPt>
          <c:dPt>
            <c:idx val="1"/>
            <c:bubble3D val="0"/>
            <c:spPr>
              <a:solidFill>
                <a:srgbClr val="E3008C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F21-4ACA-9FFC-DC4383A3757C}"/>
              </c:ext>
            </c:extLst>
          </c:dPt>
          <c:dPt>
            <c:idx val="2"/>
            <c:bubble3D val="0"/>
            <c:spPr>
              <a:solidFill>
                <a:srgbClr val="2AA0A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F21-4ACA-9FFC-DC4383A3757C}"/>
              </c:ext>
            </c:extLst>
          </c:dPt>
          <c:dLbls>
            <c:dLbl>
              <c:idx val="0"/>
              <c:layout>
                <c:manualLayout>
                  <c:x val="-0.17441515256232412"/>
                  <c:y val="-0.19859725138416595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75% (150)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F21-4ACA-9FFC-DC4383A3757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3639363443840719"/>
                  <c:y val="0.1188324263417618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16% (33)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F21-4ACA-9FFC-DC4383A3757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7.7616548186698817E-2"/>
                  <c:y val="0.15680143309016048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9% (18)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6F21-4ACA-9FFC-DC4383A3757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'ΤΕΛΙΚΑ ΚΑΙ ΔΙΑΓΡΑΜΜΑΤΑ'!$H$16:$H$18</c:f>
              <c:strCache>
                <c:ptCount val="3"/>
                <c:pt idx="0">
                  <c:v>Έλληνες </c:v>
                </c:pt>
                <c:pt idx="1">
                  <c:v>Αλλοδαποί</c:v>
                </c:pt>
                <c:pt idx="2">
                  <c:v>Δεν αναφέρεται </c:v>
                </c:pt>
              </c:strCache>
            </c:strRef>
          </c:cat>
          <c:val>
            <c:numRef>
              <c:f>'ΤΕΛΙΚΑ ΚΑΙ ΔΙΑΓΡΑΜΜΑΤΑ'!$I$16:$I$18</c:f>
              <c:numCache>
                <c:formatCode>General</c:formatCode>
                <c:ptCount val="3"/>
                <c:pt idx="0">
                  <c:v>129</c:v>
                </c:pt>
                <c:pt idx="1">
                  <c:v>31</c:v>
                </c:pt>
                <c:pt idx="2">
                  <c:v>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EA08-47E2-8629-E254B62B97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425494273005184"/>
          <c:y val="0.43825262762461459"/>
          <c:w val="0.29350450609775902"/>
          <c:h val="0.2080604958237198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600" b="0" i="0" u="none" strike="noStrike" kern="120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000">
  <a:srgbClr val="637CEF"/>
  <a:srgbClr val="E3008C"/>
  <a:srgbClr val="2AA0A4"/>
  <a:srgbClr val="9373C0"/>
  <a:srgbClr val="13A10E"/>
  <a:srgbClr val="3A96DD"/>
  <a:srgbClr val="CA5010"/>
  <a:srgbClr val="57811B"/>
  <a:srgbClr val="B146C2"/>
  <a:srgbClr val="AE8C00"/>
  <a:srgbClr val="AE8C00"/>
  <a:srgbClr val="637CEF"/>
  <a:srgbClr val="EE5FB7"/>
  <a:srgbClr val="008B94"/>
  <a:srgbClr val="D77440"/>
  <a:srgbClr val="BA58C9"/>
  <a:srgbClr val="3A96DD"/>
  <a:srgbClr val="E3008C"/>
  <a:srgbClr val="C36BD1"/>
  <a:srgbClr val="D06228"/>
  <a:srgbClr val="57811B"/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000">
  <a:srgbClr val="637CEF"/>
  <a:srgbClr val="E3008C"/>
  <a:srgbClr val="2AA0A4"/>
  <a:srgbClr val="9373C0"/>
  <a:srgbClr val="13A10E"/>
  <a:srgbClr val="3A96DD"/>
  <a:srgbClr val="CA5010"/>
  <a:srgbClr val="57811B"/>
  <a:srgbClr val="B146C2"/>
  <a:srgbClr val="AE8C00"/>
  <a:srgbClr val="AE8C00"/>
  <a:srgbClr val="637CEF"/>
  <a:srgbClr val="EE5FB7"/>
  <a:srgbClr val="008B94"/>
  <a:srgbClr val="D77440"/>
  <a:srgbClr val="BA58C9"/>
  <a:srgbClr val="3A96DD"/>
  <a:srgbClr val="E3008C"/>
  <a:srgbClr val="C36BD1"/>
  <a:srgbClr val="D06228"/>
  <a:srgbClr val="57811B"/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000">
  <a:srgbClr val="637CEF"/>
  <a:srgbClr val="E3008C"/>
  <a:srgbClr val="2AA0A4"/>
  <a:srgbClr val="9373C0"/>
  <a:srgbClr val="13A10E"/>
  <a:srgbClr val="3A96DD"/>
  <a:srgbClr val="CA5010"/>
  <a:srgbClr val="57811B"/>
  <a:srgbClr val="B146C2"/>
  <a:srgbClr val="AE8C00"/>
  <a:srgbClr val="AE8C00"/>
  <a:srgbClr val="637CEF"/>
  <a:srgbClr val="EE5FB7"/>
  <a:srgbClr val="008B94"/>
  <a:srgbClr val="D77440"/>
  <a:srgbClr val="BA58C9"/>
  <a:srgbClr val="3A96DD"/>
  <a:srgbClr val="E3008C"/>
  <a:srgbClr val="C36BD1"/>
  <a:srgbClr val="D06228"/>
  <a:srgbClr val="57811B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000">
  <a:srgbClr val="637CEF"/>
  <a:srgbClr val="E3008C"/>
  <a:srgbClr val="2AA0A4"/>
  <a:srgbClr val="9373C0"/>
  <a:srgbClr val="13A10E"/>
  <a:srgbClr val="3A96DD"/>
  <a:srgbClr val="CA5010"/>
  <a:srgbClr val="57811B"/>
  <a:srgbClr val="B146C2"/>
  <a:srgbClr val="AE8C00"/>
  <a:srgbClr val="AE8C00"/>
  <a:srgbClr val="637CEF"/>
  <a:srgbClr val="EE5FB7"/>
  <a:srgbClr val="008B94"/>
  <a:srgbClr val="D77440"/>
  <a:srgbClr val="BA58C9"/>
  <a:srgbClr val="3A96DD"/>
  <a:srgbClr val="E3008C"/>
  <a:srgbClr val="C36BD1"/>
  <a:srgbClr val="D06228"/>
  <a:srgbClr val="57811B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000">
  <a:srgbClr val="637CEF"/>
  <a:srgbClr val="E3008C"/>
  <a:srgbClr val="2AA0A4"/>
  <a:srgbClr val="9373C0"/>
  <a:srgbClr val="13A10E"/>
  <a:srgbClr val="3A96DD"/>
  <a:srgbClr val="CA5010"/>
  <a:srgbClr val="57811B"/>
  <a:srgbClr val="B146C2"/>
  <a:srgbClr val="AE8C00"/>
  <a:srgbClr val="AE8C00"/>
  <a:srgbClr val="637CEF"/>
  <a:srgbClr val="EE5FB7"/>
  <a:srgbClr val="008B94"/>
  <a:srgbClr val="D77440"/>
  <a:srgbClr val="BA58C9"/>
  <a:srgbClr val="3A96DD"/>
  <a:srgbClr val="E3008C"/>
  <a:srgbClr val="C36BD1"/>
  <a:srgbClr val="D06228"/>
  <a:srgbClr val="57811B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000">
  <a:srgbClr val="637CEF"/>
  <a:srgbClr val="E3008C"/>
  <a:srgbClr val="2AA0A4"/>
  <a:srgbClr val="9373C0"/>
  <a:srgbClr val="13A10E"/>
  <a:srgbClr val="3A96DD"/>
  <a:srgbClr val="CA5010"/>
  <a:srgbClr val="57811B"/>
  <a:srgbClr val="B146C2"/>
  <a:srgbClr val="AE8C00"/>
  <a:srgbClr val="AE8C00"/>
  <a:srgbClr val="637CEF"/>
  <a:srgbClr val="EE5FB7"/>
  <a:srgbClr val="008B94"/>
  <a:srgbClr val="D77440"/>
  <a:srgbClr val="BA58C9"/>
  <a:srgbClr val="3A96DD"/>
  <a:srgbClr val="E3008C"/>
  <a:srgbClr val="C36BD1"/>
  <a:srgbClr val="D06228"/>
  <a:srgbClr val="57811B"/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000">
  <a:srgbClr val="637CEF"/>
  <a:srgbClr val="E3008C"/>
  <a:srgbClr val="2AA0A4"/>
  <a:srgbClr val="9373C0"/>
  <a:srgbClr val="13A10E"/>
  <a:srgbClr val="3A96DD"/>
  <a:srgbClr val="CA5010"/>
  <a:srgbClr val="57811B"/>
  <a:srgbClr val="B146C2"/>
  <a:srgbClr val="AE8C00"/>
  <a:srgbClr val="AE8C00"/>
  <a:srgbClr val="637CEF"/>
  <a:srgbClr val="EE5FB7"/>
  <a:srgbClr val="008B94"/>
  <a:srgbClr val="D77440"/>
  <a:srgbClr val="BA58C9"/>
  <a:srgbClr val="3A96DD"/>
  <a:srgbClr val="E3008C"/>
  <a:srgbClr val="C36BD1"/>
  <a:srgbClr val="D06228"/>
  <a:srgbClr val="57811B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0.14304</cdr:x>
      <cdr:y>0.60802</cdr:y>
    </cdr:from>
    <cdr:to>
      <cdr:x>0.17897</cdr:x>
      <cdr:y>0.65459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xmlns="" id="{5B25EEF8-1B83-48C9-970D-8913F3C678C8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1307642" y="4172989"/>
          <a:ext cx="328474" cy="319595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818C-912E-4D25-BC89-247868ADC390}" type="datetimeFigureOut">
              <a:rPr lang="el-GR" smtClean="0"/>
              <a:pPr/>
              <a:t>27/4/2026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7D80-5A3F-4138-B005-EB24C8C311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818C-912E-4D25-BC89-247868ADC390}" type="datetimeFigureOut">
              <a:rPr lang="el-GR" smtClean="0"/>
              <a:pPr/>
              <a:t>27/4/2026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7D80-5A3F-4138-B005-EB24C8C311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818C-912E-4D25-BC89-247868ADC390}" type="datetimeFigureOut">
              <a:rPr lang="el-GR" smtClean="0"/>
              <a:pPr/>
              <a:t>27/4/2026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7D80-5A3F-4138-B005-EB24C8C311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818C-912E-4D25-BC89-247868ADC390}" type="datetimeFigureOut">
              <a:rPr lang="el-GR" smtClean="0"/>
              <a:pPr/>
              <a:t>27/4/2026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7D80-5A3F-4138-B005-EB24C8C311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818C-912E-4D25-BC89-247868ADC390}" type="datetimeFigureOut">
              <a:rPr lang="el-GR" smtClean="0"/>
              <a:pPr/>
              <a:t>27/4/2026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7D80-5A3F-4138-B005-EB24C8C311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818C-912E-4D25-BC89-247868ADC390}" type="datetimeFigureOut">
              <a:rPr lang="el-GR" smtClean="0"/>
              <a:pPr/>
              <a:t>27/4/2026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7D80-5A3F-4138-B005-EB24C8C311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818C-912E-4D25-BC89-247868ADC390}" type="datetimeFigureOut">
              <a:rPr lang="el-GR" smtClean="0"/>
              <a:pPr/>
              <a:t>27/4/2026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7D80-5A3F-4138-B005-EB24C8C311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818C-912E-4D25-BC89-247868ADC390}" type="datetimeFigureOut">
              <a:rPr lang="el-GR" smtClean="0"/>
              <a:pPr/>
              <a:t>27/4/2026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7D80-5A3F-4138-B005-EB24C8C311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818C-912E-4D25-BC89-247868ADC390}" type="datetimeFigureOut">
              <a:rPr lang="el-GR" smtClean="0"/>
              <a:pPr/>
              <a:t>27/4/2026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7D80-5A3F-4138-B005-EB24C8C311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818C-912E-4D25-BC89-247868ADC390}" type="datetimeFigureOut">
              <a:rPr lang="el-GR" smtClean="0"/>
              <a:pPr/>
              <a:t>27/4/2026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7D80-5A3F-4138-B005-EB24C8C311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818C-912E-4D25-BC89-247868ADC390}" type="datetimeFigureOut">
              <a:rPr lang="el-GR" smtClean="0"/>
              <a:pPr/>
              <a:t>27/4/2026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7D80-5A3F-4138-B005-EB24C8C311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0818C-912E-4D25-BC89-247868ADC390}" type="datetimeFigureOut">
              <a:rPr lang="el-GR" smtClean="0"/>
              <a:pPr/>
              <a:t>27/4/2026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67D80-5A3F-4138-B005-EB24C8C311C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xmlns="" id="{A328F09A-7C5B-4FF2-8ECC-0A7DA30A4EC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301" y="0"/>
            <a:ext cx="4849398" cy="6858000"/>
          </a:xfrm>
          <a:prstGeom prst="rect">
            <a:avLst/>
          </a:prstGeom>
        </p:spPr>
      </p:pic>
      <p:pic>
        <p:nvPicPr>
          <p:cNvPr id="4" name="1 - Εικόνα" descr="osetee-logo.jpg">
            <a:extLst>
              <a:ext uri="{FF2B5EF4-FFF2-40B4-BE49-F238E27FC236}">
                <a16:creationId xmlns:a16="http://schemas.microsoft.com/office/drawing/2014/main" xmlns="" id="{45203F98-2006-48A5-9F42-10E9C29A3FF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 b="15932"/>
          <a:stretch>
            <a:fillRect/>
          </a:stretch>
        </p:blipFill>
        <p:spPr>
          <a:xfrm>
            <a:off x="6996699" y="5193704"/>
            <a:ext cx="1979712" cy="1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338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F304F4A-6F8D-24CE-199F-D5540CE8B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Γράφημα 5">
            <a:extLst>
              <a:ext uri="{FF2B5EF4-FFF2-40B4-BE49-F238E27FC236}">
                <a16:creationId xmlns:a16="http://schemas.microsoft.com/office/drawing/2014/main" xmlns="" id="{0E8B2A98-F06B-5885-7A78-C1E3B66275FA}"/>
              </a:ext>
              <a:ext uri="{147F2762-F138-4A5C-976F-8EAC2B608ADB}">
                <a16:predDERef xmlns:a16="http://schemas.microsoft.com/office/drawing/2014/main" xmlns="" pred="{AD602670-3F59-4789-8C2E-F5EBADA830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0856182"/>
              </p:ext>
            </p:extLst>
          </p:nvPr>
        </p:nvGraphicFramePr>
        <p:xfrm>
          <a:off x="-4843" y="6346"/>
          <a:ext cx="9143277" cy="68519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7" name="Ομάδα 6">
            <a:extLst>
              <a:ext uri="{FF2B5EF4-FFF2-40B4-BE49-F238E27FC236}">
                <a16:creationId xmlns:a16="http://schemas.microsoft.com/office/drawing/2014/main" xmlns="" id="{65D9ED7E-45CD-4E2E-83B2-35AE88B66F82}"/>
              </a:ext>
            </a:extLst>
          </p:cNvPr>
          <p:cNvGrpSpPr/>
          <p:nvPr/>
        </p:nvGrpSpPr>
        <p:grpSpPr>
          <a:xfrm>
            <a:off x="7026577" y="5055993"/>
            <a:ext cx="1979712" cy="1664296"/>
            <a:chOff x="7164288" y="5193704"/>
            <a:chExt cx="1979712" cy="1664296"/>
          </a:xfrm>
        </p:grpSpPr>
        <p:pic>
          <p:nvPicPr>
            <p:cNvPr id="2" name="1 - Εικόνα" descr="osetee-logo.jpg">
              <a:extLst>
                <a:ext uri="{FF2B5EF4-FFF2-40B4-BE49-F238E27FC236}">
                  <a16:creationId xmlns:a16="http://schemas.microsoft.com/office/drawing/2014/main" xmlns="" id="{95118FDC-1B7D-CD07-6164-288FE5A3AFB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rcRect b="15932"/>
            <a:stretch>
              <a:fillRect/>
            </a:stretch>
          </p:blipFill>
          <p:spPr>
            <a:xfrm>
              <a:off x="7164288" y="5193704"/>
              <a:ext cx="1979712" cy="1664296"/>
            </a:xfrm>
            <a:prstGeom prst="rect">
              <a:avLst/>
            </a:prstGeom>
          </p:spPr>
        </p:pic>
        <p:sp>
          <p:nvSpPr>
            <p:cNvPr id="3" name="2 - TextBox">
              <a:extLst>
                <a:ext uri="{FF2B5EF4-FFF2-40B4-BE49-F238E27FC236}">
                  <a16:creationId xmlns:a16="http://schemas.microsoft.com/office/drawing/2014/main" xmlns="" id="{0798E3D2-7848-96A9-DB12-017480975DA6}"/>
                </a:ext>
              </a:extLst>
            </p:cNvPr>
            <p:cNvSpPr txBox="1"/>
            <p:nvPr/>
          </p:nvSpPr>
          <p:spPr>
            <a:xfrm>
              <a:off x="7308304" y="5373216"/>
              <a:ext cx="18356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>
                  <a:solidFill>
                    <a:schemeClr val="accent1">
                      <a:lumMod val="75000"/>
                    </a:schemeClr>
                  </a:solidFill>
                </a:rPr>
                <a:t>ΕΡΕΥΝΑ ΟΣΕΤΕΕ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76384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56F12AD-5A2C-B0F7-BDDD-ED60D7EBDC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Γράφημα 3">
            <a:extLst>
              <a:ext uri="{FF2B5EF4-FFF2-40B4-BE49-F238E27FC236}">
                <a16:creationId xmlns:a16="http://schemas.microsoft.com/office/drawing/2014/main" xmlns="" id="{99AD7F81-F593-D739-6672-FEE868FA0FDE}"/>
              </a:ext>
              <a:ext uri="{147F2762-F138-4A5C-976F-8EAC2B608ADB}">
                <a16:predDERef xmlns:a16="http://schemas.microsoft.com/office/drawing/2014/main" xmlns="" pred="{C598CC38-F7F1-746C-CF62-12A0CBF0AD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6973594"/>
              </p:ext>
            </p:extLst>
          </p:nvPr>
        </p:nvGraphicFramePr>
        <p:xfrm>
          <a:off x="1" y="-803"/>
          <a:ext cx="9138720" cy="6854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7" name="Ομάδα 6">
            <a:extLst>
              <a:ext uri="{FF2B5EF4-FFF2-40B4-BE49-F238E27FC236}">
                <a16:creationId xmlns:a16="http://schemas.microsoft.com/office/drawing/2014/main" xmlns="" id="{27FB565B-38F8-82E4-1C6D-A359F75BFF25}"/>
              </a:ext>
            </a:extLst>
          </p:cNvPr>
          <p:cNvGrpSpPr/>
          <p:nvPr/>
        </p:nvGrpSpPr>
        <p:grpSpPr>
          <a:xfrm>
            <a:off x="7164288" y="5193704"/>
            <a:ext cx="1979712" cy="1664296"/>
            <a:chOff x="7164288" y="5193704"/>
            <a:chExt cx="1979712" cy="1664296"/>
          </a:xfrm>
        </p:grpSpPr>
        <p:pic>
          <p:nvPicPr>
            <p:cNvPr id="2" name="1 - Εικόνα" descr="osetee-logo.jpg">
              <a:extLst>
                <a:ext uri="{FF2B5EF4-FFF2-40B4-BE49-F238E27FC236}">
                  <a16:creationId xmlns:a16="http://schemas.microsoft.com/office/drawing/2014/main" xmlns="" id="{2CEBDDB5-48CE-B51A-8A29-A4FA2C9986D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rcRect b="15932"/>
            <a:stretch>
              <a:fillRect/>
            </a:stretch>
          </p:blipFill>
          <p:spPr>
            <a:xfrm>
              <a:off x="7164288" y="5193704"/>
              <a:ext cx="1979712" cy="1664296"/>
            </a:xfrm>
            <a:prstGeom prst="rect">
              <a:avLst/>
            </a:prstGeom>
          </p:spPr>
        </p:pic>
        <p:sp>
          <p:nvSpPr>
            <p:cNvPr id="3" name="2 - TextBox">
              <a:extLst>
                <a:ext uri="{FF2B5EF4-FFF2-40B4-BE49-F238E27FC236}">
                  <a16:creationId xmlns:a16="http://schemas.microsoft.com/office/drawing/2014/main" xmlns="" id="{5327C3AE-88BE-16F4-8F29-2742A117CDC0}"/>
                </a:ext>
              </a:extLst>
            </p:cNvPr>
            <p:cNvSpPr txBox="1"/>
            <p:nvPr/>
          </p:nvSpPr>
          <p:spPr>
            <a:xfrm>
              <a:off x="7308304" y="5373216"/>
              <a:ext cx="18356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>
                  <a:solidFill>
                    <a:schemeClr val="accent1">
                      <a:lumMod val="75000"/>
                    </a:schemeClr>
                  </a:solidFill>
                </a:rPr>
                <a:t>ΕΡΕΥΝΑ ΟΣΕΤΕΕ</a:t>
              </a:r>
            </a:p>
          </p:txBody>
        </p:sp>
      </p:grpSp>
      <p:cxnSp>
        <p:nvCxnSpPr>
          <p:cNvPr id="5" name="Ευθύγραμμο βέλος σύνδεσης 4">
            <a:extLst>
              <a:ext uri="{FF2B5EF4-FFF2-40B4-BE49-F238E27FC236}">
                <a16:creationId xmlns:a16="http://schemas.microsoft.com/office/drawing/2014/main" xmlns="" id="{B2A01642-A593-56BB-3403-21880D6A91C0}"/>
              </a:ext>
            </a:extLst>
          </p:cNvPr>
          <p:cNvCxnSpPr/>
          <p:nvPr/>
        </p:nvCxnSpPr>
        <p:spPr>
          <a:xfrm flipV="1">
            <a:off x="3145331" y="1022028"/>
            <a:ext cx="1948791" cy="88791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494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Γράφημα 3">
            <a:extLst>
              <a:ext uri="{FF2B5EF4-FFF2-40B4-BE49-F238E27FC236}">
                <a16:creationId xmlns:a16="http://schemas.microsoft.com/office/drawing/2014/main" xmlns="" id="{2FAD35F7-AF2D-3C67-42B8-7CECE81BEBBD}"/>
              </a:ext>
              <a:ext uri="{147F2762-F138-4A5C-976F-8EAC2B608ADB}">
                <a16:predDERef xmlns:a16="http://schemas.microsoft.com/office/drawing/2014/main" xmlns="" pred="{73404984-0763-EF17-8A28-A030B6B460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8944770"/>
              </p:ext>
            </p:extLst>
          </p:nvPr>
        </p:nvGraphicFramePr>
        <p:xfrm>
          <a:off x="4247" y="-4016"/>
          <a:ext cx="9143999" cy="6860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7" name="Ομάδα 6">
            <a:extLst>
              <a:ext uri="{FF2B5EF4-FFF2-40B4-BE49-F238E27FC236}">
                <a16:creationId xmlns:a16="http://schemas.microsoft.com/office/drawing/2014/main" xmlns="" id="{F86759FA-E702-82CA-46EC-43CDCE16E96A}"/>
              </a:ext>
            </a:extLst>
          </p:cNvPr>
          <p:cNvGrpSpPr/>
          <p:nvPr/>
        </p:nvGrpSpPr>
        <p:grpSpPr>
          <a:xfrm>
            <a:off x="6999035" y="4863198"/>
            <a:ext cx="1994401" cy="1664296"/>
            <a:chOff x="7164288" y="5193704"/>
            <a:chExt cx="1994401" cy="1664296"/>
          </a:xfrm>
        </p:grpSpPr>
        <p:pic>
          <p:nvPicPr>
            <p:cNvPr id="2" name="1 - Εικόνα" descr="osetee-logo.jpg"/>
            <p:cNvPicPr>
              <a:picLocks noChangeAspect="1"/>
            </p:cNvPicPr>
            <p:nvPr/>
          </p:nvPicPr>
          <p:blipFill>
            <a:blip r:embed="rId3" cstate="print"/>
            <a:srcRect b="15932"/>
            <a:stretch>
              <a:fillRect/>
            </a:stretch>
          </p:blipFill>
          <p:spPr>
            <a:xfrm>
              <a:off x="7164288" y="5193704"/>
              <a:ext cx="1979712" cy="1664296"/>
            </a:xfrm>
            <a:prstGeom prst="rect">
              <a:avLst/>
            </a:prstGeom>
          </p:spPr>
        </p:pic>
        <p:sp>
          <p:nvSpPr>
            <p:cNvPr id="6" name="2 - TextBox">
              <a:extLst>
                <a:ext uri="{FF2B5EF4-FFF2-40B4-BE49-F238E27FC236}">
                  <a16:creationId xmlns:a16="http://schemas.microsoft.com/office/drawing/2014/main" xmlns="" id="{60DCA73C-2F0C-4F94-32DF-7D9B2924328D}"/>
                </a:ext>
              </a:extLst>
            </p:cNvPr>
            <p:cNvSpPr txBox="1"/>
            <p:nvPr/>
          </p:nvSpPr>
          <p:spPr>
            <a:xfrm>
              <a:off x="7322993" y="5360363"/>
              <a:ext cx="18356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>
                  <a:solidFill>
                    <a:schemeClr val="accent1">
                      <a:lumMod val="75000"/>
                    </a:schemeClr>
                  </a:solidFill>
                </a:rPr>
                <a:t>ΕΡΕΥΝΑ ΟΣΕΤΕΕ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71873D2-9588-9467-BF20-4DF05CB710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Γράφημα 2">
            <a:extLst>
              <a:ext uri="{FF2B5EF4-FFF2-40B4-BE49-F238E27FC236}">
                <a16:creationId xmlns:a16="http://schemas.microsoft.com/office/drawing/2014/main" xmlns="" id="{289189D0-79C6-CAEA-1549-4E425BD9A0FA}"/>
              </a:ext>
              <a:ext uri="{147F2762-F138-4A5C-976F-8EAC2B608ADB}">
                <a16:predDERef xmlns:a16="http://schemas.microsoft.com/office/drawing/2014/main" xmlns="" pred="{95BE5530-4B71-39CF-CFFB-945DC9BB39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1940342"/>
              </p:ext>
            </p:extLst>
          </p:nvPr>
        </p:nvGraphicFramePr>
        <p:xfrm>
          <a:off x="574" y="-1320"/>
          <a:ext cx="9137573" cy="6855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7" name="Ομάδα 6">
            <a:extLst>
              <a:ext uri="{FF2B5EF4-FFF2-40B4-BE49-F238E27FC236}">
                <a16:creationId xmlns:a16="http://schemas.microsoft.com/office/drawing/2014/main" xmlns="" id="{78B8C76D-CF8C-C299-CE62-63BA2689397E}"/>
              </a:ext>
            </a:extLst>
          </p:cNvPr>
          <p:cNvGrpSpPr/>
          <p:nvPr/>
        </p:nvGrpSpPr>
        <p:grpSpPr>
          <a:xfrm>
            <a:off x="7150517" y="5193704"/>
            <a:ext cx="1994401" cy="1664296"/>
            <a:chOff x="7164288" y="5193704"/>
            <a:chExt cx="1994401" cy="1664296"/>
          </a:xfrm>
        </p:grpSpPr>
        <p:pic>
          <p:nvPicPr>
            <p:cNvPr id="2" name="1 - Εικόνα" descr="osetee-logo.jpg">
              <a:extLst>
                <a:ext uri="{FF2B5EF4-FFF2-40B4-BE49-F238E27FC236}">
                  <a16:creationId xmlns:a16="http://schemas.microsoft.com/office/drawing/2014/main" xmlns="" id="{AF00296B-7E24-219A-B402-1981D9F7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rcRect b="15932"/>
            <a:stretch>
              <a:fillRect/>
            </a:stretch>
          </p:blipFill>
          <p:spPr>
            <a:xfrm>
              <a:off x="7164288" y="5193704"/>
              <a:ext cx="1979712" cy="1664296"/>
            </a:xfrm>
            <a:prstGeom prst="rect">
              <a:avLst/>
            </a:prstGeom>
          </p:spPr>
        </p:pic>
        <p:sp>
          <p:nvSpPr>
            <p:cNvPr id="6" name="2 - TextBox">
              <a:extLst>
                <a:ext uri="{FF2B5EF4-FFF2-40B4-BE49-F238E27FC236}">
                  <a16:creationId xmlns:a16="http://schemas.microsoft.com/office/drawing/2014/main" xmlns="" id="{EAE53D56-358C-6139-6DA8-160AEF6BD28B}"/>
                </a:ext>
              </a:extLst>
            </p:cNvPr>
            <p:cNvSpPr txBox="1"/>
            <p:nvPr/>
          </p:nvSpPr>
          <p:spPr>
            <a:xfrm>
              <a:off x="7322993" y="5360363"/>
              <a:ext cx="18356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>
                  <a:solidFill>
                    <a:schemeClr val="accent1">
                      <a:lumMod val="75000"/>
                    </a:schemeClr>
                  </a:solidFill>
                </a:rPr>
                <a:t>ΕΡΕΥΝΑ ΟΣΕΤΕΕ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265262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0CF2B0E-4835-6FBD-ECA5-C2B56B9C9E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Γράφημα 4">
            <a:extLst>
              <a:ext uri="{FF2B5EF4-FFF2-40B4-BE49-F238E27FC236}">
                <a16:creationId xmlns:a16="http://schemas.microsoft.com/office/drawing/2014/main" xmlns="" id="{A812A941-4F7C-41D6-B3F9-978B531564B2}"/>
              </a:ext>
              <a:ext uri="{147F2762-F138-4A5C-976F-8EAC2B608ADB}">
                <a16:predDERef xmlns:a16="http://schemas.microsoft.com/office/drawing/2014/main" xmlns="" pred="{087FFDAD-B646-4D05-8BC5-33CBEE48D0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6899651"/>
              </p:ext>
            </p:extLst>
          </p:nvPr>
        </p:nvGraphicFramePr>
        <p:xfrm>
          <a:off x="1961" y="1681"/>
          <a:ext cx="9145465" cy="6852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578423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EF2D9D8-86D9-7234-261D-1A2BF80A58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Γράφημα 3">
            <a:extLst>
              <a:ext uri="{FF2B5EF4-FFF2-40B4-BE49-F238E27FC236}">
                <a16:creationId xmlns:a16="http://schemas.microsoft.com/office/drawing/2014/main" xmlns="" id="{0A597B2D-2DD8-90FF-C4C3-4D8596042DAB}"/>
              </a:ext>
              <a:ext uri="{147F2762-F138-4A5C-976F-8EAC2B608ADB}">
                <a16:predDERef xmlns:a16="http://schemas.microsoft.com/office/drawing/2014/main" xmlns="" pred="{5D326542-182D-B2FF-AE72-56891E47D6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134403"/>
              </p:ext>
            </p:extLst>
          </p:nvPr>
        </p:nvGraphicFramePr>
        <p:xfrm>
          <a:off x="4277" y="5988"/>
          <a:ext cx="9139723" cy="68552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21740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A784C0F-94FA-0592-B8D9-117D217D5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Γράφημα 4">
            <a:extLst>
              <a:ext uri="{FF2B5EF4-FFF2-40B4-BE49-F238E27FC236}">
                <a16:creationId xmlns:a16="http://schemas.microsoft.com/office/drawing/2014/main" xmlns="" id="{00B38F05-A338-4735-AEDA-244A5B44B2A1}"/>
              </a:ext>
              <a:ext uri="{147F2762-F138-4A5C-976F-8EAC2B608ADB}">
                <a16:predDERef xmlns:a16="http://schemas.microsoft.com/office/drawing/2014/main" xmlns="" pred="{03A79819-790B-89E2-CC45-9CFDAA138C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1348382"/>
              </p:ext>
            </p:extLst>
          </p:nvPr>
        </p:nvGraphicFramePr>
        <p:xfrm>
          <a:off x="3731" y="1492"/>
          <a:ext cx="9145031" cy="6849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02539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Γράφημα 3">
            <a:extLst>
              <a:ext uri="{FF2B5EF4-FFF2-40B4-BE49-F238E27FC236}">
                <a16:creationId xmlns:a16="http://schemas.microsoft.com/office/drawing/2014/main" xmlns="" id="{0AC14C74-288B-4053-DD1A-5FA3139D6F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1721216"/>
              </p:ext>
            </p:extLst>
          </p:nvPr>
        </p:nvGraphicFramePr>
        <p:xfrm>
          <a:off x="-5041" y="-3821"/>
          <a:ext cx="9143674" cy="68567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" name="Ομάδα 5">
            <a:extLst>
              <a:ext uri="{FF2B5EF4-FFF2-40B4-BE49-F238E27FC236}">
                <a16:creationId xmlns:a16="http://schemas.microsoft.com/office/drawing/2014/main" xmlns="" id="{3D902CD5-5DC7-6D5D-C053-CB6954E63AE1}"/>
              </a:ext>
            </a:extLst>
          </p:cNvPr>
          <p:cNvGrpSpPr/>
          <p:nvPr/>
        </p:nvGrpSpPr>
        <p:grpSpPr>
          <a:xfrm>
            <a:off x="7164287" y="5381"/>
            <a:ext cx="1979712" cy="1664296"/>
            <a:chOff x="7164288" y="5193704"/>
            <a:chExt cx="1979712" cy="1664296"/>
          </a:xfrm>
        </p:grpSpPr>
        <p:pic>
          <p:nvPicPr>
            <p:cNvPr id="2" name="1 - Εικόνα" descr="osetee-logo.jpg"/>
            <p:cNvPicPr>
              <a:picLocks noChangeAspect="1"/>
            </p:cNvPicPr>
            <p:nvPr/>
          </p:nvPicPr>
          <p:blipFill>
            <a:blip r:embed="rId3" cstate="print"/>
            <a:srcRect b="15932"/>
            <a:stretch>
              <a:fillRect/>
            </a:stretch>
          </p:blipFill>
          <p:spPr>
            <a:xfrm>
              <a:off x="7164288" y="5193704"/>
              <a:ext cx="1979712" cy="1664296"/>
            </a:xfrm>
            <a:prstGeom prst="rect">
              <a:avLst/>
            </a:prstGeom>
          </p:spPr>
        </p:pic>
        <p:sp>
          <p:nvSpPr>
            <p:cNvPr id="3" name="2 - TextBox"/>
            <p:cNvSpPr txBox="1"/>
            <p:nvPr/>
          </p:nvSpPr>
          <p:spPr>
            <a:xfrm>
              <a:off x="7308304" y="5373216"/>
              <a:ext cx="18356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solidFill>
                    <a:schemeClr val="accent1">
                      <a:lumMod val="75000"/>
                    </a:schemeClr>
                  </a:solidFill>
                </a:rPr>
                <a:t>ΕΡΕΥΝΑ ΟΣΕΤΕΕ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Γράφημα 3">
            <a:extLst>
              <a:ext uri="{FF2B5EF4-FFF2-40B4-BE49-F238E27FC236}">
                <a16:creationId xmlns:a16="http://schemas.microsoft.com/office/drawing/2014/main" xmlns="" id="{5D326542-182D-B2FF-AE72-56891E47D625}"/>
              </a:ext>
              <a:ext uri="{147F2762-F138-4A5C-976F-8EAC2B608ADB}">
                <a16:predDERef xmlns:a16="http://schemas.microsoft.com/office/drawing/2014/main" xmlns="" pred="{0AC14C74-288B-4053-DD1A-5FA3139D6F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3367698"/>
              </p:ext>
            </p:extLst>
          </p:nvPr>
        </p:nvGraphicFramePr>
        <p:xfrm>
          <a:off x="1681" y="11375"/>
          <a:ext cx="9143999" cy="6841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5" name="Ομάδα 4">
            <a:extLst>
              <a:ext uri="{FF2B5EF4-FFF2-40B4-BE49-F238E27FC236}">
                <a16:creationId xmlns:a16="http://schemas.microsoft.com/office/drawing/2014/main" xmlns="" id="{8FEDBC49-0971-221F-E026-853E43606348}"/>
              </a:ext>
            </a:extLst>
          </p:cNvPr>
          <p:cNvGrpSpPr/>
          <p:nvPr/>
        </p:nvGrpSpPr>
        <p:grpSpPr>
          <a:xfrm>
            <a:off x="7164288" y="2005"/>
            <a:ext cx="1979712" cy="1664296"/>
            <a:chOff x="7164288" y="5193704"/>
            <a:chExt cx="1979712" cy="1664296"/>
          </a:xfrm>
        </p:grpSpPr>
        <p:pic>
          <p:nvPicPr>
            <p:cNvPr id="2" name="1 - Εικόνα" descr="osetee-logo.jpg"/>
            <p:cNvPicPr>
              <a:picLocks noChangeAspect="1"/>
            </p:cNvPicPr>
            <p:nvPr/>
          </p:nvPicPr>
          <p:blipFill>
            <a:blip r:embed="rId3" cstate="print"/>
            <a:srcRect b="15932"/>
            <a:stretch>
              <a:fillRect/>
            </a:stretch>
          </p:blipFill>
          <p:spPr>
            <a:xfrm>
              <a:off x="7164288" y="5193704"/>
              <a:ext cx="1979712" cy="1664296"/>
            </a:xfrm>
            <a:prstGeom prst="rect">
              <a:avLst/>
            </a:prstGeom>
          </p:spPr>
        </p:pic>
        <p:sp>
          <p:nvSpPr>
            <p:cNvPr id="3" name="2 - TextBox"/>
            <p:cNvSpPr txBox="1"/>
            <p:nvPr/>
          </p:nvSpPr>
          <p:spPr>
            <a:xfrm>
              <a:off x="7308304" y="5373216"/>
              <a:ext cx="18356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>
                  <a:solidFill>
                    <a:schemeClr val="accent1">
                      <a:lumMod val="75000"/>
                    </a:schemeClr>
                  </a:solidFill>
                </a:rPr>
                <a:t>ΕΡΕΥΝΑ ΟΣΕΤΕΕ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Γράφημα 2">
            <a:extLst>
              <a:ext uri="{FF2B5EF4-FFF2-40B4-BE49-F238E27FC236}">
                <a16:creationId xmlns:a16="http://schemas.microsoft.com/office/drawing/2014/main" xmlns="" id="{EE262350-5611-41C4-99CE-DF264AED3A74}"/>
              </a:ext>
              <a:ext uri="{147F2762-F138-4A5C-976F-8EAC2B608ADB}">
                <a16:predDERef xmlns:a16="http://schemas.microsoft.com/office/drawing/2014/main" xmlns="" pred="{B5FAAEAC-3F68-44B5-99F6-353F59C3574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9056169"/>
              </p:ext>
            </p:extLst>
          </p:nvPr>
        </p:nvGraphicFramePr>
        <p:xfrm>
          <a:off x="-602" y="21660"/>
          <a:ext cx="9142492" cy="68408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5" name="Ομάδα 14">
            <a:extLst>
              <a:ext uri="{FF2B5EF4-FFF2-40B4-BE49-F238E27FC236}">
                <a16:creationId xmlns:a16="http://schemas.microsoft.com/office/drawing/2014/main" xmlns="" id="{6887ADF6-FD6C-D61B-7043-7AB13D020AA1}"/>
              </a:ext>
            </a:extLst>
          </p:cNvPr>
          <p:cNvGrpSpPr/>
          <p:nvPr/>
        </p:nvGrpSpPr>
        <p:grpSpPr>
          <a:xfrm>
            <a:off x="7125500" y="504786"/>
            <a:ext cx="1953830" cy="1388605"/>
            <a:chOff x="5201599" y="5193705"/>
            <a:chExt cx="1981372" cy="1664296"/>
          </a:xfrm>
        </p:grpSpPr>
        <p:pic>
          <p:nvPicPr>
            <p:cNvPr id="14" name="2 - Εικόνα" descr="osetee-logo.jpg">
              <a:extLst>
                <a:ext uri="{FF2B5EF4-FFF2-40B4-BE49-F238E27FC236}">
                  <a16:creationId xmlns:a16="http://schemas.microsoft.com/office/drawing/2014/main" xmlns="" id="{AAAA9D28-A21B-2EE8-80E0-5098A36300D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rcRect b="15932"/>
            <a:stretch>
              <a:fillRect/>
            </a:stretch>
          </p:blipFill>
          <p:spPr>
            <a:xfrm>
              <a:off x="5203258" y="5193705"/>
              <a:ext cx="1979712" cy="1664296"/>
            </a:xfrm>
            <a:prstGeom prst="rect">
              <a:avLst/>
            </a:prstGeom>
          </p:spPr>
        </p:pic>
        <p:sp>
          <p:nvSpPr>
            <p:cNvPr id="6" name="5 - TextBox"/>
            <p:cNvSpPr txBox="1"/>
            <p:nvPr/>
          </p:nvSpPr>
          <p:spPr>
            <a:xfrm>
              <a:off x="5201599" y="5193922"/>
              <a:ext cx="1981372" cy="36933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l-GR" b="1">
                  <a:solidFill>
                    <a:schemeClr val="accent1">
                      <a:lumMod val="75000"/>
                    </a:schemeClr>
                  </a:solidFill>
                </a:rPr>
                <a:t>ΕΡΕΥΝΑ ΟΣΕΤΕΕ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6766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1000D16-037D-D1C8-1081-0BFB4EC1A4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Ομάδα 2">
            <a:extLst>
              <a:ext uri="{FF2B5EF4-FFF2-40B4-BE49-F238E27FC236}">
                <a16:creationId xmlns:a16="http://schemas.microsoft.com/office/drawing/2014/main" xmlns="" id="{6D62271D-0E34-920E-F296-D853CCD00EE9}"/>
              </a:ext>
            </a:extLst>
          </p:cNvPr>
          <p:cNvGrpSpPr/>
          <p:nvPr/>
        </p:nvGrpSpPr>
        <p:grpSpPr>
          <a:xfrm>
            <a:off x="7260290" y="5460412"/>
            <a:ext cx="1886407" cy="1395059"/>
            <a:chOff x="967300" y="222342"/>
            <a:chExt cx="1979712" cy="1664295"/>
          </a:xfrm>
        </p:grpSpPr>
        <p:pic>
          <p:nvPicPr>
            <p:cNvPr id="8" name="1 - Εικόνα" descr="osetee-logo.jpg">
              <a:extLst>
                <a:ext uri="{FF2B5EF4-FFF2-40B4-BE49-F238E27FC236}">
                  <a16:creationId xmlns:a16="http://schemas.microsoft.com/office/drawing/2014/main" xmlns="" id="{AD5E9248-3697-BEAB-BCAC-A077F8F18E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rcRect b="15932"/>
            <a:stretch>
              <a:fillRect/>
            </a:stretch>
          </p:blipFill>
          <p:spPr>
            <a:xfrm>
              <a:off x="967300" y="222342"/>
              <a:ext cx="1979712" cy="1664295"/>
            </a:xfrm>
            <a:prstGeom prst="rect">
              <a:avLst/>
            </a:prstGeom>
          </p:spPr>
        </p:pic>
        <p:sp>
          <p:nvSpPr>
            <p:cNvPr id="10" name="2 - TextBox">
              <a:extLst>
                <a:ext uri="{FF2B5EF4-FFF2-40B4-BE49-F238E27FC236}">
                  <a16:creationId xmlns:a16="http://schemas.microsoft.com/office/drawing/2014/main" xmlns="" id="{ECD4B923-0A85-DE10-BDAA-204CFF484F98}"/>
                </a:ext>
              </a:extLst>
            </p:cNvPr>
            <p:cNvSpPr txBox="1"/>
            <p:nvPr/>
          </p:nvSpPr>
          <p:spPr>
            <a:xfrm>
              <a:off x="1042461" y="360541"/>
              <a:ext cx="18356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solidFill>
                    <a:schemeClr val="accent1">
                      <a:lumMod val="75000"/>
                    </a:schemeClr>
                  </a:solidFill>
                </a:rPr>
                <a:t>ΕΡΕΥΝΑ ΟΣΕΤΕΕ</a:t>
              </a:r>
            </a:p>
          </p:txBody>
        </p:sp>
      </p:grpSp>
      <p:graphicFrame>
        <p:nvGraphicFramePr>
          <p:cNvPr id="2" name="Γράφημα 1">
            <a:extLst>
              <a:ext uri="{FF2B5EF4-FFF2-40B4-BE49-F238E27FC236}">
                <a16:creationId xmlns:a16="http://schemas.microsoft.com/office/drawing/2014/main" xmlns="" id="{3492824B-E4AC-07FC-0599-502390B008EF}"/>
              </a:ext>
              <a:ext uri="{147F2762-F138-4A5C-976F-8EAC2B608ADB}">
                <a16:predDERef xmlns:a16="http://schemas.microsoft.com/office/drawing/2014/main" xmlns="" pred="{0745BBF1-3213-FB51-D55D-64A081CA74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0477714"/>
              </p:ext>
            </p:extLst>
          </p:nvPr>
        </p:nvGraphicFramePr>
        <p:xfrm>
          <a:off x="3346" y="-506"/>
          <a:ext cx="9137717" cy="6857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68672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Γράφημα 1">
            <a:extLst>
              <a:ext uri="{FF2B5EF4-FFF2-40B4-BE49-F238E27FC236}">
                <a16:creationId xmlns:a16="http://schemas.microsoft.com/office/drawing/2014/main" xmlns="" id="{86FEDC41-625A-4196-AB1D-14A805960063}"/>
              </a:ext>
              <a:ext uri="{147F2762-F138-4A5C-976F-8EAC2B608ADB}">
                <a16:predDERef xmlns:a16="http://schemas.microsoft.com/office/drawing/2014/main" xmlns="" pred="{EE262350-5611-41C4-99CE-DF264AED3A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7433277"/>
              </p:ext>
            </p:extLst>
          </p:nvPr>
        </p:nvGraphicFramePr>
        <p:xfrm>
          <a:off x="-3922" y="840"/>
          <a:ext cx="9137924" cy="6859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" name="Ομάδα 5">
            <a:extLst>
              <a:ext uri="{FF2B5EF4-FFF2-40B4-BE49-F238E27FC236}">
                <a16:creationId xmlns:a16="http://schemas.microsoft.com/office/drawing/2014/main" xmlns="" id="{4B06C578-51EF-EA12-AA81-B946321C29C1}"/>
              </a:ext>
            </a:extLst>
          </p:cNvPr>
          <p:cNvGrpSpPr/>
          <p:nvPr/>
        </p:nvGrpSpPr>
        <p:grpSpPr>
          <a:xfrm>
            <a:off x="7001560" y="628725"/>
            <a:ext cx="1981372" cy="1485002"/>
            <a:chOff x="5201599" y="5193704"/>
            <a:chExt cx="1981372" cy="1664296"/>
          </a:xfrm>
        </p:grpSpPr>
        <p:pic>
          <p:nvPicPr>
            <p:cNvPr id="3" name="2 - Εικόνα" descr="osetee-logo.jpg">
              <a:extLst>
                <a:ext uri="{FF2B5EF4-FFF2-40B4-BE49-F238E27FC236}">
                  <a16:creationId xmlns:a16="http://schemas.microsoft.com/office/drawing/2014/main" xmlns="" id="{D94347F1-75B6-B249-09A7-BDB3B9BBD41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rcRect b="15932"/>
            <a:stretch>
              <a:fillRect/>
            </a:stretch>
          </p:blipFill>
          <p:spPr>
            <a:xfrm>
              <a:off x="5203259" y="5193704"/>
              <a:ext cx="1979712" cy="1664296"/>
            </a:xfrm>
            <a:prstGeom prst="rect">
              <a:avLst/>
            </a:prstGeom>
          </p:spPr>
        </p:pic>
        <p:sp>
          <p:nvSpPr>
            <p:cNvPr id="4" name="5 - TextBox">
              <a:extLst>
                <a:ext uri="{FF2B5EF4-FFF2-40B4-BE49-F238E27FC236}">
                  <a16:creationId xmlns:a16="http://schemas.microsoft.com/office/drawing/2014/main" xmlns="" id="{2F32A8F2-4728-553A-323A-4AE7D636EC04}"/>
                </a:ext>
              </a:extLst>
            </p:cNvPr>
            <p:cNvSpPr txBox="1"/>
            <p:nvPr/>
          </p:nvSpPr>
          <p:spPr>
            <a:xfrm>
              <a:off x="5201599" y="5193922"/>
              <a:ext cx="1981372" cy="36933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l-GR" b="1">
                  <a:solidFill>
                    <a:schemeClr val="accent1">
                      <a:lumMod val="75000"/>
                    </a:schemeClr>
                  </a:solidFill>
                </a:rPr>
                <a:t>ΕΡΕΥΝΑ ΟΣΕΤΕΕ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61070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Γράφημα 4">
            <a:extLst>
              <a:ext uri="{FF2B5EF4-FFF2-40B4-BE49-F238E27FC236}">
                <a16:creationId xmlns:a16="http://schemas.microsoft.com/office/drawing/2014/main" xmlns="" id="{0745BBF1-3213-FB51-D55D-64A081CA747C}"/>
              </a:ext>
              <a:ext uri="{147F2762-F138-4A5C-976F-8EAC2B608ADB}">
                <a16:predDERef xmlns:a16="http://schemas.microsoft.com/office/drawing/2014/main" xmlns="" pred="{215A6A47-8CE2-B815-669B-BADF234D2D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8331236"/>
              </p:ext>
            </p:extLst>
          </p:nvPr>
        </p:nvGraphicFramePr>
        <p:xfrm>
          <a:off x="-2625" y="-484"/>
          <a:ext cx="9141862" cy="6863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" name="Ομάδα 5">
            <a:extLst>
              <a:ext uri="{FF2B5EF4-FFF2-40B4-BE49-F238E27FC236}">
                <a16:creationId xmlns:a16="http://schemas.microsoft.com/office/drawing/2014/main" xmlns="" id="{4B06C578-51EF-EA12-AA81-B946321C29C1}"/>
              </a:ext>
            </a:extLst>
          </p:cNvPr>
          <p:cNvGrpSpPr/>
          <p:nvPr/>
        </p:nvGrpSpPr>
        <p:grpSpPr>
          <a:xfrm>
            <a:off x="7011115" y="801186"/>
            <a:ext cx="1981372" cy="1485002"/>
            <a:chOff x="5201599" y="5193704"/>
            <a:chExt cx="1981372" cy="1664296"/>
          </a:xfrm>
        </p:grpSpPr>
        <p:pic>
          <p:nvPicPr>
            <p:cNvPr id="3" name="2 - Εικόνα" descr="osetee-logo.jpg">
              <a:extLst>
                <a:ext uri="{FF2B5EF4-FFF2-40B4-BE49-F238E27FC236}">
                  <a16:creationId xmlns:a16="http://schemas.microsoft.com/office/drawing/2014/main" xmlns="" id="{D94347F1-75B6-B249-09A7-BDB3B9BBD41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rcRect b="15932"/>
            <a:stretch>
              <a:fillRect/>
            </a:stretch>
          </p:blipFill>
          <p:spPr>
            <a:xfrm>
              <a:off x="5203259" y="5193704"/>
              <a:ext cx="1979712" cy="1664296"/>
            </a:xfrm>
            <a:prstGeom prst="rect">
              <a:avLst/>
            </a:prstGeom>
          </p:spPr>
        </p:pic>
        <p:sp>
          <p:nvSpPr>
            <p:cNvPr id="4" name="5 - TextBox">
              <a:extLst>
                <a:ext uri="{FF2B5EF4-FFF2-40B4-BE49-F238E27FC236}">
                  <a16:creationId xmlns:a16="http://schemas.microsoft.com/office/drawing/2014/main" xmlns="" id="{2F32A8F2-4728-553A-323A-4AE7D636EC04}"/>
                </a:ext>
              </a:extLst>
            </p:cNvPr>
            <p:cNvSpPr txBox="1"/>
            <p:nvPr/>
          </p:nvSpPr>
          <p:spPr>
            <a:xfrm>
              <a:off x="5201599" y="5193922"/>
              <a:ext cx="1981372" cy="36933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l-GR" b="1">
                  <a:solidFill>
                    <a:schemeClr val="accent1">
                      <a:lumMod val="75000"/>
                    </a:schemeClr>
                  </a:solidFill>
                </a:rPr>
                <a:t>ΕΡΕΥΝΑ ΟΣΕΤΕΕ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Γράφημα 4">
            <a:extLst>
              <a:ext uri="{FF2B5EF4-FFF2-40B4-BE49-F238E27FC236}">
                <a16:creationId xmlns:a16="http://schemas.microsoft.com/office/drawing/2014/main" xmlns="" id="{5298255D-20B0-4BDE-B45D-607E1585BE03}"/>
              </a:ext>
              <a:ext uri="{147F2762-F138-4A5C-976F-8EAC2B608ADB}">
                <a16:predDERef xmlns:a16="http://schemas.microsoft.com/office/drawing/2014/main" xmlns="" pred="{369C89F3-36F2-A355-7681-E138C38451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5468865"/>
              </p:ext>
            </p:extLst>
          </p:nvPr>
        </p:nvGraphicFramePr>
        <p:xfrm>
          <a:off x="-3965" y="7006"/>
          <a:ext cx="9152728" cy="6844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" name="Ομάδα 5">
            <a:extLst>
              <a:ext uri="{FF2B5EF4-FFF2-40B4-BE49-F238E27FC236}">
                <a16:creationId xmlns:a16="http://schemas.microsoft.com/office/drawing/2014/main" xmlns="" id="{3FFDF339-5135-43D4-337A-99A0E91B45B8}"/>
              </a:ext>
            </a:extLst>
          </p:cNvPr>
          <p:cNvGrpSpPr/>
          <p:nvPr/>
        </p:nvGrpSpPr>
        <p:grpSpPr>
          <a:xfrm>
            <a:off x="870902" y="607933"/>
            <a:ext cx="1979712" cy="1664296"/>
            <a:chOff x="7164288" y="5193704"/>
            <a:chExt cx="1979712" cy="1664296"/>
          </a:xfrm>
        </p:grpSpPr>
        <p:pic>
          <p:nvPicPr>
            <p:cNvPr id="3" name="2 - Εικόνα" descr="osetee-logo.jpg"/>
            <p:cNvPicPr>
              <a:picLocks noChangeAspect="1"/>
            </p:cNvPicPr>
            <p:nvPr/>
          </p:nvPicPr>
          <p:blipFill>
            <a:blip r:embed="rId3" cstate="print"/>
            <a:srcRect b="15932"/>
            <a:stretch>
              <a:fillRect/>
            </a:stretch>
          </p:blipFill>
          <p:spPr>
            <a:xfrm>
              <a:off x="7164288" y="5193704"/>
              <a:ext cx="1979712" cy="1664296"/>
            </a:xfrm>
            <a:prstGeom prst="rect">
              <a:avLst/>
            </a:prstGeom>
          </p:spPr>
        </p:pic>
        <p:sp>
          <p:nvSpPr>
            <p:cNvPr id="4" name="3 - TextBox"/>
            <p:cNvSpPr txBox="1"/>
            <p:nvPr/>
          </p:nvSpPr>
          <p:spPr>
            <a:xfrm>
              <a:off x="7308304" y="5373216"/>
              <a:ext cx="18356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solidFill>
                    <a:schemeClr val="accent1">
                      <a:lumMod val="75000"/>
                    </a:schemeClr>
                  </a:solidFill>
                </a:rPr>
                <a:t>ΕΡΕΥΝΑ ΟΣΕΤΕΕ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126B8AF-3617-44F3-9C76-8D6989209B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Γράφημα 1">
            <a:extLst>
              <a:ext uri="{FF2B5EF4-FFF2-40B4-BE49-F238E27FC236}">
                <a16:creationId xmlns:a16="http://schemas.microsoft.com/office/drawing/2014/main" xmlns="" id="{787974DE-43A0-0034-C4B6-84BBF160340A}"/>
              </a:ext>
              <a:ext uri="{147F2762-F138-4A5C-976F-8EAC2B608ADB}">
                <a16:predDERef xmlns:a16="http://schemas.microsoft.com/office/drawing/2014/main" xmlns="" pred="{D63A90D8-7A2B-7CFB-8622-A3E3BB9C60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4413536"/>
              </p:ext>
            </p:extLst>
          </p:nvPr>
        </p:nvGraphicFramePr>
        <p:xfrm>
          <a:off x="4247" y="-4016"/>
          <a:ext cx="9143999" cy="68607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" name="Ομάδα 5">
            <a:extLst>
              <a:ext uri="{FF2B5EF4-FFF2-40B4-BE49-F238E27FC236}">
                <a16:creationId xmlns:a16="http://schemas.microsoft.com/office/drawing/2014/main" xmlns="" id="{BC10F7BE-501D-C182-C627-81130A4C618E}"/>
              </a:ext>
            </a:extLst>
          </p:cNvPr>
          <p:cNvGrpSpPr/>
          <p:nvPr/>
        </p:nvGrpSpPr>
        <p:grpSpPr>
          <a:xfrm>
            <a:off x="912216" y="732225"/>
            <a:ext cx="1979712" cy="1664296"/>
            <a:chOff x="7164288" y="5193704"/>
            <a:chExt cx="1979712" cy="1664296"/>
          </a:xfrm>
        </p:grpSpPr>
        <p:pic>
          <p:nvPicPr>
            <p:cNvPr id="3" name="2 - Εικόνα" descr="osetee-logo.jpg">
              <a:extLst>
                <a:ext uri="{FF2B5EF4-FFF2-40B4-BE49-F238E27FC236}">
                  <a16:creationId xmlns:a16="http://schemas.microsoft.com/office/drawing/2014/main" xmlns="" id="{FC51FE95-B347-2481-CC8F-461C2D73F21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rcRect b="15932"/>
            <a:stretch>
              <a:fillRect/>
            </a:stretch>
          </p:blipFill>
          <p:spPr>
            <a:xfrm>
              <a:off x="7164288" y="5193704"/>
              <a:ext cx="1979712" cy="1664296"/>
            </a:xfrm>
            <a:prstGeom prst="rect">
              <a:avLst/>
            </a:prstGeom>
          </p:spPr>
        </p:pic>
        <p:sp>
          <p:nvSpPr>
            <p:cNvPr id="4" name="3 - TextBox">
              <a:extLst>
                <a:ext uri="{FF2B5EF4-FFF2-40B4-BE49-F238E27FC236}">
                  <a16:creationId xmlns:a16="http://schemas.microsoft.com/office/drawing/2014/main" xmlns="" id="{9A17387D-96F4-05C9-A3CC-4D407CF28708}"/>
                </a:ext>
              </a:extLst>
            </p:cNvPr>
            <p:cNvSpPr txBox="1"/>
            <p:nvPr/>
          </p:nvSpPr>
          <p:spPr>
            <a:xfrm>
              <a:off x="7308304" y="5373216"/>
              <a:ext cx="18356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solidFill>
                    <a:schemeClr val="accent1">
                      <a:lumMod val="75000"/>
                    </a:schemeClr>
                  </a:solidFill>
                </a:rPr>
                <a:t>ΕΡΕΥΝΑ ΟΣΕΤΕΕ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001920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4415</TotalTime>
  <Words>214</Words>
  <Application>Microsoft Office PowerPoint</Application>
  <PresentationFormat>Προβολή στην οθόνη (4:3)</PresentationFormat>
  <Paragraphs>60</Paragraphs>
  <Slides>16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9" baseType="lpstr">
      <vt:lpstr>Arial</vt:lpstr>
      <vt:lpstr>Calibri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Λογαριασμός Microsoft</cp:lastModifiedBy>
  <cp:revision>1111</cp:revision>
  <dcterms:created xsi:type="dcterms:W3CDTF">2025-04-24T12:45:56Z</dcterms:created>
  <dcterms:modified xsi:type="dcterms:W3CDTF">2026-04-27T17:15:28Z</dcterms:modified>
</cp:coreProperties>
</file>